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23888700" cy="11315700"/>
  <p:notesSz cx="6781800" cy="9906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46" autoAdjust="0"/>
    <p:restoredTop sz="94168" autoAdjust="0"/>
  </p:normalViewPr>
  <p:slideViewPr>
    <p:cSldViewPr>
      <p:cViewPr varScale="1">
        <p:scale>
          <a:sx n="62" d="100"/>
          <a:sy n="62" d="100"/>
        </p:scale>
        <p:origin x="-78" y="-126"/>
      </p:cViewPr>
      <p:guideLst>
        <p:guide orient="horz" pos="3564"/>
        <p:guide pos="75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107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12BF34-CAC8-47CD-9D83-DAB637C0B9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501C426-BCB9-44E8-9C82-023C5A418690}" type="datetimeFigureOut">
              <a:rPr lang="it-IT"/>
              <a:pPr>
                <a:defRPr/>
              </a:pPr>
              <a:t>10/05/2011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530225" y="742950"/>
            <a:ext cx="784225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26075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1750" y="94091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C6DC8D1-B3BC-4F6E-942E-EF9577EC64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51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DA6B86-2D07-425F-8174-8F1E5F4C1F35}" type="slidenum">
              <a:rPr lang="it-IT" smtClean="0"/>
              <a:pPr/>
              <a:t>2</a:t>
            </a:fld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246709-AA1E-4778-BF4B-4B613379F11B}" type="slidenum">
              <a:rPr lang="it-IT" smtClean="0"/>
              <a:pPr/>
              <a:t>3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2288" y="3514725"/>
            <a:ext cx="20304125" cy="24257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82988" y="6411913"/>
            <a:ext cx="16722725" cy="28924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4B359-013E-44FE-8830-3E38A85541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DB894-B18C-41CA-A724-86D047B16F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7021175" y="1006475"/>
            <a:ext cx="5075238" cy="90519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792288" y="1006475"/>
            <a:ext cx="15076487" cy="90519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8760C-EA42-4E9A-96B5-3E8DE98703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1006475"/>
            <a:ext cx="20304125" cy="18859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1792288" y="3268663"/>
            <a:ext cx="10075862" cy="6789737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020550" y="3268663"/>
            <a:ext cx="10075863" cy="678973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39FEF-81D5-4FFC-80A8-06E0583386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1792288" y="1006475"/>
            <a:ext cx="20304125" cy="90519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BCC53-151E-4838-BFD5-D13BD19DDD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59CA0-14BC-4038-AF52-8473D9C308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87538" y="7270750"/>
            <a:ext cx="20304125" cy="2247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887538" y="4795838"/>
            <a:ext cx="20304125" cy="24749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F6B72-85A5-4318-B661-C5477110E9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2288" y="3268663"/>
            <a:ext cx="10075862" cy="6789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020550" y="3268663"/>
            <a:ext cx="10075863" cy="6789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95E3F-3A3F-47C9-8B53-4811129CF3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93800" y="452438"/>
            <a:ext cx="21501100" cy="18859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93800" y="2533650"/>
            <a:ext cx="10555288" cy="10556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93800" y="3589338"/>
            <a:ext cx="10555288" cy="651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2134850" y="2533650"/>
            <a:ext cx="10560050" cy="10556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2134850" y="3589338"/>
            <a:ext cx="10560050" cy="651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33EA8-4B6B-4340-9ECB-441D61A942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4AA59-7073-471E-8868-72FFC35CFB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BC998-5C84-4077-A486-1C44934AF7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93800" y="450850"/>
            <a:ext cx="7859713" cy="1917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339263" y="450850"/>
            <a:ext cx="13355637" cy="9656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93800" y="2368550"/>
            <a:ext cx="7859713" cy="7739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0BCA1-A5A7-4A25-9622-2A25FCF09D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25" y="7921625"/>
            <a:ext cx="14331950" cy="9350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683125" y="1011238"/>
            <a:ext cx="14331950" cy="67897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83125" y="8856663"/>
            <a:ext cx="14331950" cy="1327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328E8-E543-48D1-B5CD-4AD30A7018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2288" y="1006475"/>
            <a:ext cx="203041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1168" tIns="100584" rIns="201168" bIns="1005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2288" y="3268663"/>
            <a:ext cx="20304125" cy="678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1168" tIns="100584" rIns="201168" bIns="100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2288" y="10309225"/>
            <a:ext cx="49768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168" tIns="100584" rIns="201168" bIns="100584" numCol="1" anchor="t" anchorCtr="0" compatLnSpc="1">
            <a:prstTxWarp prst="textNoShape">
              <a:avLst/>
            </a:prstTxWarp>
          </a:bodyPr>
          <a:lstStyle>
            <a:lvl1pPr>
              <a:defRPr sz="31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61338" y="10309225"/>
            <a:ext cx="75660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168" tIns="100584" rIns="201168" bIns="100584" numCol="1" anchor="t" anchorCtr="0" compatLnSpc="1">
            <a:prstTxWarp prst="textNoShape">
              <a:avLst/>
            </a:prstTxWarp>
          </a:bodyPr>
          <a:lstStyle>
            <a:lvl1pPr algn="ctr">
              <a:defRPr sz="31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119600" y="10309225"/>
            <a:ext cx="497681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168" tIns="100584" rIns="201168" bIns="100584" numCol="1" anchor="t" anchorCtr="0" compatLnSpc="1">
            <a:prstTxWarp prst="textNoShape">
              <a:avLst/>
            </a:prstTxWarp>
          </a:bodyPr>
          <a:lstStyle>
            <a:lvl1pPr algn="r">
              <a:defRPr sz="3100" smtClean="0"/>
            </a:lvl1pPr>
          </a:lstStyle>
          <a:p>
            <a:pPr>
              <a:defRPr/>
            </a:pPr>
            <a:fld id="{59373F35-2C9E-47FD-8D05-C483B7DE6B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2011363" rtl="0" eaLnBrk="0" fontAlgn="base" hangingPunct="0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011363" rtl="0" eaLnBrk="0" fontAlgn="base" hangingPunct="0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Times New Roman" charset="0"/>
        </a:defRPr>
      </a:lvl2pPr>
      <a:lvl3pPr algn="ctr" defTabSz="2011363" rtl="0" eaLnBrk="0" fontAlgn="base" hangingPunct="0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Times New Roman" charset="0"/>
        </a:defRPr>
      </a:lvl3pPr>
      <a:lvl4pPr algn="ctr" defTabSz="2011363" rtl="0" eaLnBrk="0" fontAlgn="base" hangingPunct="0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Times New Roman" charset="0"/>
        </a:defRPr>
      </a:lvl4pPr>
      <a:lvl5pPr algn="ctr" defTabSz="2011363" rtl="0" eaLnBrk="0" fontAlgn="base" hangingPunct="0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Times New Roman" charset="0"/>
        </a:defRPr>
      </a:lvl5pPr>
      <a:lvl6pPr marL="457200" algn="ctr" defTabSz="2011363" rtl="0" fontAlgn="base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Times New Roman" charset="0"/>
        </a:defRPr>
      </a:lvl6pPr>
      <a:lvl7pPr marL="914400" algn="ctr" defTabSz="2011363" rtl="0" fontAlgn="base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Times New Roman" charset="0"/>
        </a:defRPr>
      </a:lvl7pPr>
      <a:lvl8pPr marL="1371600" algn="ctr" defTabSz="2011363" rtl="0" fontAlgn="base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Times New Roman" charset="0"/>
        </a:defRPr>
      </a:lvl8pPr>
      <a:lvl9pPr marL="1828800" algn="ctr" defTabSz="2011363" rtl="0" fontAlgn="base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Times New Roman" charset="0"/>
        </a:defRPr>
      </a:lvl9pPr>
    </p:titleStyle>
    <p:bodyStyle>
      <a:lvl1pPr marL="754063" indent="-754063" algn="l" defTabSz="2011363" rtl="0" eaLnBrk="0" fontAlgn="base" hangingPunct="0">
        <a:spcBef>
          <a:spcPct val="20000"/>
        </a:spcBef>
        <a:spcAft>
          <a:spcPct val="0"/>
        </a:spcAft>
        <a:buChar char="•"/>
        <a:defRPr sz="7000">
          <a:solidFill>
            <a:schemeClr val="tx1"/>
          </a:solidFill>
          <a:latin typeface="+mn-lt"/>
          <a:ea typeface="+mn-ea"/>
          <a:cs typeface="+mn-cs"/>
        </a:defRPr>
      </a:lvl1pPr>
      <a:lvl2pPr marL="1635125" indent="-628650" algn="l" defTabSz="2011363" rtl="0" eaLnBrk="0" fontAlgn="base" hangingPunct="0">
        <a:spcBef>
          <a:spcPct val="20000"/>
        </a:spcBef>
        <a:spcAft>
          <a:spcPct val="0"/>
        </a:spcAft>
        <a:buChar char="–"/>
        <a:defRPr sz="6200">
          <a:solidFill>
            <a:schemeClr val="tx1"/>
          </a:solidFill>
          <a:latin typeface="+mn-lt"/>
        </a:defRPr>
      </a:lvl2pPr>
      <a:lvl3pPr marL="2514600" indent="-503238" algn="l" defTabSz="2011363" rtl="0" eaLnBrk="0" fontAlgn="base" hangingPunct="0">
        <a:spcBef>
          <a:spcPct val="20000"/>
        </a:spcBef>
        <a:spcAft>
          <a:spcPct val="0"/>
        </a:spcAft>
        <a:buChar char="•"/>
        <a:defRPr sz="5300">
          <a:solidFill>
            <a:schemeClr val="tx1"/>
          </a:solidFill>
          <a:latin typeface="+mn-lt"/>
        </a:defRPr>
      </a:lvl3pPr>
      <a:lvl4pPr marL="3521075" indent="-503238" algn="l" defTabSz="2011363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4pPr>
      <a:lvl5pPr marL="4525963" indent="-503238" algn="l" defTabSz="2011363" rtl="0" eaLnBrk="0" fontAlgn="base" hangingPunct="0">
        <a:spcBef>
          <a:spcPct val="20000"/>
        </a:spcBef>
        <a:spcAft>
          <a:spcPct val="0"/>
        </a:spcAft>
        <a:buChar char="»"/>
        <a:defRPr sz="4400">
          <a:solidFill>
            <a:schemeClr val="tx1"/>
          </a:solidFill>
          <a:latin typeface="+mn-lt"/>
        </a:defRPr>
      </a:lvl5pPr>
      <a:lvl6pPr marL="4983163" indent="-503238" algn="l" defTabSz="2011363" rtl="0" fontAlgn="base">
        <a:spcBef>
          <a:spcPct val="20000"/>
        </a:spcBef>
        <a:spcAft>
          <a:spcPct val="0"/>
        </a:spcAft>
        <a:buChar char="»"/>
        <a:defRPr sz="4400">
          <a:solidFill>
            <a:schemeClr val="tx1"/>
          </a:solidFill>
          <a:latin typeface="+mn-lt"/>
        </a:defRPr>
      </a:lvl6pPr>
      <a:lvl7pPr marL="5440363" indent="-503238" algn="l" defTabSz="2011363" rtl="0" fontAlgn="base">
        <a:spcBef>
          <a:spcPct val="20000"/>
        </a:spcBef>
        <a:spcAft>
          <a:spcPct val="0"/>
        </a:spcAft>
        <a:buChar char="»"/>
        <a:defRPr sz="4400">
          <a:solidFill>
            <a:schemeClr val="tx1"/>
          </a:solidFill>
          <a:latin typeface="+mn-lt"/>
        </a:defRPr>
      </a:lvl7pPr>
      <a:lvl8pPr marL="5897563" indent="-503238" algn="l" defTabSz="2011363" rtl="0" fontAlgn="base">
        <a:spcBef>
          <a:spcPct val="20000"/>
        </a:spcBef>
        <a:spcAft>
          <a:spcPct val="0"/>
        </a:spcAft>
        <a:buChar char="»"/>
        <a:defRPr sz="4400">
          <a:solidFill>
            <a:schemeClr val="tx1"/>
          </a:solidFill>
          <a:latin typeface="+mn-lt"/>
        </a:defRPr>
      </a:lvl8pPr>
      <a:lvl9pPr marL="6354763" indent="-503238" algn="l" defTabSz="2011363" rtl="0" fontAlgn="base">
        <a:spcBef>
          <a:spcPct val="20000"/>
        </a:spcBef>
        <a:spcAft>
          <a:spcPct val="0"/>
        </a:spcAft>
        <a:buChar char="»"/>
        <a:defRPr sz="4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hyperlink" Target="mailto:info@bremach.it" TargetMode="External"/><Relationship Id="rId5" Type="http://schemas.openxmlformats.org/officeDocument/2006/relationships/image" Target="../media/image3.jpeg"/><Relationship Id="rId10" Type="http://schemas.openxmlformats.org/officeDocument/2006/relationships/hyperlink" Target="http://www.bremach.it/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jpeg"/><Relationship Id="rId26" Type="http://schemas.openxmlformats.org/officeDocument/2006/relationships/image" Target="../media/image31.jpe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5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23" Type="http://schemas.openxmlformats.org/officeDocument/2006/relationships/image" Target="../media/image28.jpeg"/><Relationship Id="rId28" Type="http://schemas.openxmlformats.org/officeDocument/2006/relationships/image" Target="../media/image33.jpeg"/><Relationship Id="rId10" Type="http://schemas.openxmlformats.org/officeDocument/2006/relationships/image" Target="../media/image15.png"/><Relationship Id="rId19" Type="http://schemas.openxmlformats.org/officeDocument/2006/relationships/image" Target="../media/image24.jpeg"/><Relationship Id="rId31" Type="http://schemas.openxmlformats.org/officeDocument/2006/relationships/image" Target="../media/image36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jpeg"/><Relationship Id="rId27" Type="http://schemas.openxmlformats.org/officeDocument/2006/relationships/image" Target="../media/image32.jpeg"/><Relationship Id="rId30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7848600" y="0"/>
            <a:ext cx="16040100" cy="11315700"/>
          </a:xfrm>
          <a:prstGeom prst="rect">
            <a:avLst/>
          </a:prstGeom>
          <a:solidFill>
            <a:srgbClr val="000000"/>
          </a:solidFill>
          <a:ln w="38100">
            <a:noFill/>
            <a:miter lim="800000"/>
            <a:headEnd/>
            <a:tailEnd/>
          </a:ln>
        </p:spPr>
        <p:txBody>
          <a:bodyPr wrap="none" lIns="77889" tIns="38944" rIns="77889" bIns="38944" anchor="ctr"/>
          <a:lstStyle/>
          <a:p>
            <a:pPr defTabSz="779463" eaLnBrk="0" hangingPunct="0"/>
            <a:endParaRPr lang="it-IT" sz="3300">
              <a:latin typeface="Tahoma" pitchFamily="34" charset="0"/>
            </a:endParaRPr>
          </a:p>
        </p:txBody>
      </p:sp>
      <p:sp>
        <p:nvSpPr>
          <p:cNvPr id="2051" name="Text Box 84"/>
          <p:cNvSpPr txBox="1">
            <a:spLocks noChangeArrowheads="1"/>
          </p:cNvSpPr>
          <p:nvPr/>
        </p:nvSpPr>
        <p:spPr bwMode="auto">
          <a:xfrm>
            <a:off x="4191000" y="609600"/>
            <a:ext cx="3486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889" tIns="38944" rIns="77889" bIns="38944">
            <a:spAutoFit/>
          </a:bodyPr>
          <a:lstStyle/>
          <a:p>
            <a:pPr algn="r" defTabSz="779463" eaLnBrk="0" hangingPunct="0"/>
            <a:r>
              <a:rPr lang="it-IT" sz="1700" b="1">
                <a:solidFill>
                  <a:srgbClr val="000000"/>
                </a:solidFill>
                <a:latin typeface="Century Gothic" pitchFamily="34" charset="0"/>
              </a:rPr>
              <a:t>DIMENSIONI, PESI e PRESTAZIONI</a:t>
            </a:r>
          </a:p>
        </p:txBody>
      </p:sp>
      <p:sp>
        <p:nvSpPr>
          <p:cNvPr id="2052" name="Text Box 47"/>
          <p:cNvSpPr txBox="1">
            <a:spLocks noChangeArrowheads="1"/>
          </p:cNvSpPr>
          <p:nvPr/>
        </p:nvSpPr>
        <p:spPr bwMode="auto">
          <a:xfrm>
            <a:off x="152400" y="1512888"/>
            <a:ext cx="7696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89" tIns="38944" rIns="77889" bIns="38944">
            <a:spAutoFit/>
          </a:bodyPr>
          <a:lstStyle/>
          <a:p>
            <a:pPr defTabSz="779463" eaLnBrk="0" hangingPunct="0"/>
            <a:r>
              <a:rPr lang="it-IT" sz="900">
                <a:solidFill>
                  <a:srgbClr val="000000"/>
                </a:solidFill>
                <a:latin typeface="Arial" charset="0"/>
              </a:rPr>
              <a:t>Portata Totale a Terra	3500           3500           3500           3500           6000          6000           6000           6000           6000           6000</a:t>
            </a:r>
          </a:p>
        </p:txBody>
      </p:sp>
      <p:sp>
        <p:nvSpPr>
          <p:cNvPr id="2053" name="Text Box 47"/>
          <p:cNvSpPr txBox="1">
            <a:spLocks noChangeArrowheads="1"/>
          </p:cNvSpPr>
          <p:nvPr/>
        </p:nvSpPr>
        <p:spPr bwMode="auto">
          <a:xfrm>
            <a:off x="152400" y="1687513"/>
            <a:ext cx="7620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89" tIns="38944" rIns="77889" bIns="38944">
            <a:spAutoFit/>
          </a:bodyPr>
          <a:lstStyle/>
          <a:p>
            <a:pPr defTabSz="779463" eaLnBrk="0" hangingPunct="0"/>
            <a:r>
              <a:rPr lang="it-IT" sz="900">
                <a:solidFill>
                  <a:srgbClr val="000000"/>
                </a:solidFill>
                <a:latin typeface="Arial" charset="0"/>
              </a:rPr>
              <a:t>Ruote		stradale 225/75R17.5   off road 255/100R16     stradale 245/70R17.5                       off road 255/100R16</a:t>
            </a:r>
          </a:p>
        </p:txBody>
      </p:sp>
      <p:sp>
        <p:nvSpPr>
          <p:cNvPr id="2054" name="Text Box 47"/>
          <p:cNvSpPr txBox="1">
            <a:spLocks noChangeArrowheads="1"/>
          </p:cNvSpPr>
          <p:nvPr/>
        </p:nvSpPr>
        <p:spPr bwMode="auto">
          <a:xfrm>
            <a:off x="152400" y="1876425"/>
            <a:ext cx="7543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89" tIns="38944" rIns="77889" bIns="38944">
            <a:spAutoFit/>
          </a:bodyPr>
          <a:lstStyle/>
          <a:p>
            <a:pPr defTabSz="779463" eaLnBrk="0" hangingPunct="0"/>
            <a:r>
              <a:rPr lang="it-IT" sz="900">
                <a:solidFill>
                  <a:srgbClr val="000000"/>
                </a:solidFill>
                <a:latin typeface="Arial" charset="0"/>
              </a:rPr>
              <a:t>Passo		2600           3100           2600           3100           2600           3100           3450           2600           3100           3450</a:t>
            </a:r>
          </a:p>
        </p:txBody>
      </p:sp>
      <p:sp>
        <p:nvSpPr>
          <p:cNvPr id="2055" name="Line 10"/>
          <p:cNvSpPr>
            <a:spLocks noChangeShapeType="1"/>
          </p:cNvSpPr>
          <p:nvPr/>
        </p:nvSpPr>
        <p:spPr bwMode="auto">
          <a:xfrm flipH="1">
            <a:off x="219075" y="1512888"/>
            <a:ext cx="73755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6" name="Line 11"/>
          <p:cNvSpPr>
            <a:spLocks noChangeShapeType="1"/>
          </p:cNvSpPr>
          <p:nvPr/>
        </p:nvSpPr>
        <p:spPr bwMode="auto">
          <a:xfrm flipH="1">
            <a:off x="219075" y="1700213"/>
            <a:ext cx="73755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7" name="Line 12"/>
          <p:cNvSpPr>
            <a:spLocks noChangeShapeType="1"/>
          </p:cNvSpPr>
          <p:nvPr/>
        </p:nvSpPr>
        <p:spPr bwMode="auto">
          <a:xfrm flipH="1">
            <a:off x="219075" y="1889125"/>
            <a:ext cx="73755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8" name="Line 13"/>
          <p:cNvSpPr>
            <a:spLocks noChangeShapeType="1"/>
          </p:cNvSpPr>
          <p:nvPr/>
        </p:nvSpPr>
        <p:spPr bwMode="auto">
          <a:xfrm flipH="1">
            <a:off x="219075" y="2078038"/>
            <a:ext cx="73755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9" name="Line 14"/>
          <p:cNvSpPr>
            <a:spLocks noChangeShapeType="1"/>
          </p:cNvSpPr>
          <p:nvPr/>
        </p:nvSpPr>
        <p:spPr bwMode="auto">
          <a:xfrm flipH="1">
            <a:off x="219075" y="2266950"/>
            <a:ext cx="73755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0" name="Line 15"/>
          <p:cNvSpPr>
            <a:spLocks noChangeShapeType="1"/>
          </p:cNvSpPr>
          <p:nvPr/>
        </p:nvSpPr>
        <p:spPr bwMode="auto">
          <a:xfrm flipH="1">
            <a:off x="219075" y="2455863"/>
            <a:ext cx="73755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1" name="Line 16"/>
          <p:cNvSpPr>
            <a:spLocks noChangeShapeType="1"/>
          </p:cNvSpPr>
          <p:nvPr/>
        </p:nvSpPr>
        <p:spPr bwMode="auto">
          <a:xfrm flipH="1">
            <a:off x="219075" y="2644775"/>
            <a:ext cx="73755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2" name="Line 17"/>
          <p:cNvSpPr>
            <a:spLocks noChangeShapeType="1"/>
          </p:cNvSpPr>
          <p:nvPr/>
        </p:nvSpPr>
        <p:spPr bwMode="auto">
          <a:xfrm flipH="1">
            <a:off x="219075" y="2832100"/>
            <a:ext cx="73755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3" name="Line 18"/>
          <p:cNvSpPr>
            <a:spLocks noChangeShapeType="1"/>
          </p:cNvSpPr>
          <p:nvPr/>
        </p:nvSpPr>
        <p:spPr bwMode="auto">
          <a:xfrm flipH="1">
            <a:off x="219075" y="3021013"/>
            <a:ext cx="73755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4" name="Line 19"/>
          <p:cNvSpPr>
            <a:spLocks noChangeShapeType="1"/>
          </p:cNvSpPr>
          <p:nvPr/>
        </p:nvSpPr>
        <p:spPr bwMode="auto">
          <a:xfrm flipH="1">
            <a:off x="219075" y="3209925"/>
            <a:ext cx="73755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5" name="Text Box 47"/>
          <p:cNvSpPr txBox="1">
            <a:spLocks noChangeArrowheads="1"/>
          </p:cNvSpPr>
          <p:nvPr/>
        </p:nvSpPr>
        <p:spPr bwMode="auto">
          <a:xfrm>
            <a:off x="152400" y="2065338"/>
            <a:ext cx="7696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89" tIns="38944" rIns="77889" bIns="38944">
            <a:spAutoFit/>
          </a:bodyPr>
          <a:lstStyle/>
          <a:p>
            <a:pPr defTabSz="779463" eaLnBrk="0" hangingPunct="0"/>
            <a:r>
              <a:rPr lang="it-IT" sz="900" dirty="0">
                <a:solidFill>
                  <a:srgbClr val="000000"/>
                </a:solidFill>
                <a:latin typeface="Arial" charset="0"/>
              </a:rPr>
              <a:t>Pendenza </a:t>
            </a:r>
            <a:r>
              <a:rPr lang="it-IT" sz="900" dirty="0" err="1">
                <a:solidFill>
                  <a:srgbClr val="000000"/>
                </a:solidFill>
                <a:latin typeface="Arial" charset="0"/>
              </a:rPr>
              <a:t>max</a:t>
            </a:r>
            <a:r>
              <a:rPr lang="it-IT" sz="900" dirty="0">
                <a:solidFill>
                  <a:srgbClr val="000000"/>
                </a:solidFill>
                <a:latin typeface="Arial" charset="0"/>
              </a:rPr>
              <a:t> superabile	100%          </a:t>
            </a:r>
            <a:r>
              <a:rPr lang="it-IT" sz="900" dirty="0" err="1">
                <a:solidFill>
                  <a:srgbClr val="000000"/>
                </a:solidFill>
                <a:latin typeface="Arial" charset="0"/>
              </a:rPr>
              <a:t>100%</a:t>
            </a:r>
            <a:r>
              <a:rPr lang="it-IT" sz="900" dirty="0">
                <a:solidFill>
                  <a:srgbClr val="000000"/>
                </a:solidFill>
                <a:latin typeface="Arial" charset="0"/>
              </a:rPr>
              <a:t>          </a:t>
            </a:r>
            <a:r>
              <a:rPr lang="it-IT" sz="900" dirty="0" err="1">
                <a:solidFill>
                  <a:srgbClr val="000000"/>
                </a:solidFill>
                <a:latin typeface="Arial" charset="0"/>
              </a:rPr>
              <a:t>100%</a:t>
            </a:r>
            <a:r>
              <a:rPr lang="it-IT" sz="900" dirty="0">
                <a:solidFill>
                  <a:srgbClr val="000000"/>
                </a:solidFill>
                <a:latin typeface="Arial" charset="0"/>
              </a:rPr>
              <a:t>         </a:t>
            </a:r>
            <a:r>
              <a:rPr lang="it-IT" sz="900" dirty="0" err="1">
                <a:solidFill>
                  <a:srgbClr val="000000"/>
                </a:solidFill>
                <a:latin typeface="Arial" charset="0"/>
              </a:rPr>
              <a:t>100%</a:t>
            </a:r>
            <a:r>
              <a:rPr lang="it-IT" sz="900" dirty="0">
                <a:solidFill>
                  <a:srgbClr val="000000"/>
                </a:solidFill>
                <a:latin typeface="Arial" charset="0"/>
              </a:rPr>
              <a:t>          </a:t>
            </a:r>
            <a:r>
              <a:rPr lang="it-IT" sz="900" dirty="0" err="1">
                <a:solidFill>
                  <a:srgbClr val="000000"/>
                </a:solidFill>
                <a:latin typeface="Arial" charset="0"/>
              </a:rPr>
              <a:t>100%</a:t>
            </a:r>
            <a:r>
              <a:rPr lang="it-IT" sz="900" dirty="0">
                <a:solidFill>
                  <a:srgbClr val="000000"/>
                </a:solidFill>
                <a:latin typeface="Arial" charset="0"/>
              </a:rPr>
              <a:t>           </a:t>
            </a:r>
            <a:r>
              <a:rPr lang="it-IT" sz="900" dirty="0" err="1">
                <a:solidFill>
                  <a:srgbClr val="000000"/>
                </a:solidFill>
                <a:latin typeface="Arial" charset="0"/>
              </a:rPr>
              <a:t>100%</a:t>
            </a:r>
            <a:r>
              <a:rPr lang="it-IT" sz="900" dirty="0">
                <a:solidFill>
                  <a:srgbClr val="000000"/>
                </a:solidFill>
                <a:latin typeface="Arial" charset="0"/>
              </a:rPr>
              <a:t>         </a:t>
            </a:r>
            <a:r>
              <a:rPr lang="it-IT" sz="900" dirty="0" err="1">
                <a:solidFill>
                  <a:srgbClr val="000000"/>
                </a:solidFill>
                <a:latin typeface="Arial" charset="0"/>
              </a:rPr>
              <a:t>100%</a:t>
            </a:r>
            <a:r>
              <a:rPr lang="it-IT" sz="900" dirty="0">
                <a:solidFill>
                  <a:srgbClr val="000000"/>
                </a:solidFill>
                <a:latin typeface="Arial" charset="0"/>
              </a:rPr>
              <a:t>         </a:t>
            </a:r>
            <a:r>
              <a:rPr lang="it-IT" sz="900" dirty="0" err="1">
                <a:solidFill>
                  <a:srgbClr val="000000"/>
                </a:solidFill>
                <a:latin typeface="Arial" charset="0"/>
              </a:rPr>
              <a:t>100%</a:t>
            </a:r>
            <a:r>
              <a:rPr lang="it-IT" sz="900" dirty="0">
                <a:solidFill>
                  <a:srgbClr val="000000"/>
                </a:solidFill>
                <a:latin typeface="Arial" charset="0"/>
              </a:rPr>
              <a:t>          </a:t>
            </a:r>
            <a:r>
              <a:rPr lang="it-IT" sz="900" dirty="0" err="1">
                <a:solidFill>
                  <a:srgbClr val="000000"/>
                </a:solidFill>
                <a:latin typeface="Arial" charset="0"/>
              </a:rPr>
              <a:t>100%</a:t>
            </a:r>
            <a:r>
              <a:rPr lang="it-IT" sz="900" dirty="0">
                <a:solidFill>
                  <a:srgbClr val="000000"/>
                </a:solidFill>
                <a:latin typeface="Arial" charset="0"/>
              </a:rPr>
              <a:t>          </a:t>
            </a:r>
            <a:r>
              <a:rPr lang="it-IT" sz="900" dirty="0" err="1">
                <a:solidFill>
                  <a:srgbClr val="000000"/>
                </a:solidFill>
                <a:latin typeface="Arial" charset="0"/>
              </a:rPr>
              <a:t>100%</a:t>
            </a:r>
            <a:endParaRPr lang="it-IT" sz="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66" name="Text Box 47"/>
          <p:cNvSpPr txBox="1">
            <a:spLocks noChangeArrowheads="1"/>
          </p:cNvSpPr>
          <p:nvPr/>
        </p:nvSpPr>
        <p:spPr bwMode="auto">
          <a:xfrm>
            <a:off x="152400" y="2254250"/>
            <a:ext cx="7696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89" tIns="38944" rIns="77889" bIns="38944">
            <a:spAutoFit/>
          </a:bodyPr>
          <a:lstStyle/>
          <a:p>
            <a:pPr defTabSz="779463" eaLnBrk="0" hangingPunct="0"/>
            <a:r>
              <a:rPr lang="it-IT" sz="900">
                <a:solidFill>
                  <a:srgbClr val="000000"/>
                </a:solidFill>
                <a:latin typeface="Arial" charset="0"/>
              </a:rPr>
              <a:t>α Angolo di attacco anteriore	45                45               48               48               45               45               45               48               48               48</a:t>
            </a:r>
          </a:p>
        </p:txBody>
      </p:sp>
      <p:sp>
        <p:nvSpPr>
          <p:cNvPr id="2067" name="Text Box 47"/>
          <p:cNvSpPr txBox="1">
            <a:spLocks noChangeArrowheads="1"/>
          </p:cNvSpPr>
          <p:nvPr/>
        </p:nvSpPr>
        <p:spPr bwMode="auto">
          <a:xfrm>
            <a:off x="152400" y="2441575"/>
            <a:ext cx="7696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89" tIns="38944" rIns="77889" bIns="38944">
            <a:spAutoFit/>
          </a:bodyPr>
          <a:lstStyle/>
          <a:p>
            <a:pPr defTabSz="779463" eaLnBrk="0" hangingPunct="0"/>
            <a:r>
              <a:rPr lang="it-IT" sz="900">
                <a:solidFill>
                  <a:srgbClr val="000000"/>
                </a:solidFill>
                <a:latin typeface="Arial" charset="0"/>
              </a:rPr>
              <a:t>Y Angolo di dosso	136             141             136             141             140             145             147             135             140             142</a:t>
            </a:r>
          </a:p>
        </p:txBody>
      </p:sp>
      <p:sp>
        <p:nvSpPr>
          <p:cNvPr id="2068" name="Text Box 47"/>
          <p:cNvSpPr txBox="1">
            <a:spLocks noChangeArrowheads="1"/>
          </p:cNvSpPr>
          <p:nvPr/>
        </p:nvSpPr>
        <p:spPr bwMode="auto">
          <a:xfrm>
            <a:off x="152400" y="2644775"/>
            <a:ext cx="7696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89" tIns="38944" rIns="77889" bIns="38944">
            <a:spAutoFit/>
          </a:bodyPr>
          <a:lstStyle/>
          <a:p>
            <a:pPr defTabSz="779463" eaLnBrk="0" hangingPunct="0"/>
            <a:r>
              <a:rPr lang="it-IT" sz="900">
                <a:solidFill>
                  <a:srgbClr val="000000"/>
                </a:solidFill>
                <a:latin typeface="Arial" charset="0"/>
              </a:rPr>
              <a:t>β Angolo di uscita posteriore*	28 / 37      28 / 37        33 / 43        33 / 43        29 / 38        29 / 38         29 / 38        34 / 44       34 / 44      34 / 44</a:t>
            </a:r>
          </a:p>
        </p:txBody>
      </p:sp>
      <p:sp>
        <p:nvSpPr>
          <p:cNvPr id="2069" name="Text Box 47"/>
          <p:cNvSpPr txBox="1">
            <a:spLocks noChangeArrowheads="1"/>
          </p:cNvSpPr>
          <p:nvPr/>
        </p:nvSpPr>
        <p:spPr bwMode="auto">
          <a:xfrm>
            <a:off x="152400" y="2832100"/>
            <a:ext cx="7696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89" tIns="38944" rIns="77889" bIns="38944">
            <a:spAutoFit/>
          </a:bodyPr>
          <a:lstStyle/>
          <a:p>
            <a:pPr defTabSz="779463" eaLnBrk="0" hangingPunct="0"/>
            <a:r>
              <a:rPr lang="it-IT" sz="900">
                <a:solidFill>
                  <a:srgbClr val="000000"/>
                </a:solidFill>
                <a:latin typeface="Arial" charset="0"/>
              </a:rPr>
              <a:t>Altezza di guado limite	750             750             800             800             750             750             750             800             800             800</a:t>
            </a:r>
          </a:p>
        </p:txBody>
      </p:sp>
      <p:sp>
        <p:nvSpPr>
          <p:cNvPr id="2070" name="Text Box 47"/>
          <p:cNvSpPr txBox="1">
            <a:spLocks noChangeArrowheads="1"/>
          </p:cNvSpPr>
          <p:nvPr/>
        </p:nvSpPr>
        <p:spPr bwMode="auto">
          <a:xfrm>
            <a:off x="152400" y="3021013"/>
            <a:ext cx="7620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89" tIns="38944" rIns="77889" bIns="38944">
            <a:spAutoFit/>
          </a:bodyPr>
          <a:lstStyle/>
          <a:p>
            <a:pPr defTabSz="779463" eaLnBrk="0" hangingPunct="0"/>
            <a:r>
              <a:rPr lang="it-IT" sz="900">
                <a:solidFill>
                  <a:srgbClr val="000000"/>
                </a:solidFill>
                <a:latin typeface="Arial" charset="0"/>
              </a:rPr>
              <a:t>G Altezza ponte da terra**	215 / 230   215 / 230   280 / 295   280 / 295   215 / 235   215 / 235   215 / 235   280 / 295   280 / 295   280 / 295</a:t>
            </a:r>
          </a:p>
        </p:txBody>
      </p:sp>
      <p:sp>
        <p:nvSpPr>
          <p:cNvPr id="2071" name="Text Box 47"/>
          <p:cNvSpPr txBox="1">
            <a:spLocks noChangeArrowheads="1"/>
          </p:cNvSpPr>
          <p:nvPr/>
        </p:nvSpPr>
        <p:spPr bwMode="auto">
          <a:xfrm>
            <a:off x="152400" y="1323975"/>
            <a:ext cx="20304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89" tIns="38944" rIns="77889" bIns="38944">
            <a:spAutoFit/>
          </a:bodyPr>
          <a:lstStyle/>
          <a:p>
            <a:pPr defTabSz="779463" eaLnBrk="0" hangingPunct="0"/>
            <a:r>
              <a:rPr lang="it-IT" sz="1000" b="1">
                <a:solidFill>
                  <a:srgbClr val="000000"/>
                </a:solidFill>
                <a:latin typeface="Arial" charset="0"/>
              </a:rPr>
              <a:t> PRESTAZIONI SPECIFICHE</a:t>
            </a:r>
          </a:p>
        </p:txBody>
      </p:sp>
      <p:sp>
        <p:nvSpPr>
          <p:cNvPr id="2072" name="Text Box 28"/>
          <p:cNvSpPr txBox="1">
            <a:spLocks noChangeArrowheads="1"/>
          </p:cNvSpPr>
          <p:nvPr/>
        </p:nvSpPr>
        <p:spPr bwMode="auto">
          <a:xfrm>
            <a:off x="152400" y="3190875"/>
            <a:ext cx="1900238" cy="215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7889" tIns="38944" rIns="77889" bIns="38944" anchor="ctr">
            <a:spAutoFit/>
          </a:bodyPr>
          <a:lstStyle/>
          <a:p>
            <a:pPr defTabSz="779463" eaLnBrk="0" hangingPunct="0">
              <a:spcBef>
                <a:spcPct val="50000"/>
              </a:spcBef>
            </a:pPr>
            <a:r>
              <a:rPr lang="it-IT" sz="900">
                <a:solidFill>
                  <a:srgbClr val="000000"/>
                </a:solidFill>
                <a:latin typeface="Arial" charset="0"/>
              </a:rPr>
              <a:t>*</a:t>
            </a:r>
            <a:r>
              <a:rPr lang="it-IT" sz="700">
                <a:solidFill>
                  <a:srgbClr val="000000"/>
                </a:solidFill>
                <a:latin typeface="Arial" charset="0"/>
              </a:rPr>
              <a:t>on road / off road  </a:t>
            </a:r>
            <a:r>
              <a:rPr lang="it-IT" sz="900">
                <a:solidFill>
                  <a:srgbClr val="000000"/>
                </a:solidFill>
                <a:latin typeface="Arial" charset="0"/>
              </a:rPr>
              <a:t> **</a:t>
            </a:r>
            <a:r>
              <a:rPr lang="it-IT" sz="700">
                <a:solidFill>
                  <a:srgbClr val="000000"/>
                </a:solidFill>
                <a:latin typeface="Arial" charset="0"/>
              </a:rPr>
              <a:t> anteriore / posteriore</a:t>
            </a:r>
          </a:p>
        </p:txBody>
      </p:sp>
      <p:pic>
        <p:nvPicPr>
          <p:cNvPr id="2073" name="Picture 29" descr="perf-to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62200" y="4038600"/>
            <a:ext cx="52578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4" name="Text Box 47"/>
          <p:cNvSpPr txBox="1">
            <a:spLocks noChangeArrowheads="1"/>
          </p:cNvSpPr>
          <p:nvPr/>
        </p:nvSpPr>
        <p:spPr bwMode="auto">
          <a:xfrm>
            <a:off x="152400" y="4906963"/>
            <a:ext cx="3387725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89" tIns="38944" rIns="77889" bIns="38944">
            <a:spAutoFit/>
          </a:bodyPr>
          <a:lstStyle/>
          <a:p>
            <a:pPr defTabSz="779463" eaLnBrk="0" hangingPunct="0"/>
            <a:r>
              <a:rPr lang="it-IT" sz="800">
                <a:solidFill>
                  <a:srgbClr val="000000"/>
                </a:solidFill>
                <a:latin typeface="Arial Black" pitchFamily="34" charset="0"/>
              </a:rPr>
              <a:t>T-rex 6.0 T passo 2600</a:t>
            </a:r>
          </a:p>
          <a:p>
            <a:pPr defTabSz="779463" eaLnBrk="0" hangingPunct="0"/>
            <a:r>
              <a:rPr lang="it-IT" sz="800">
                <a:solidFill>
                  <a:srgbClr val="000000"/>
                </a:solidFill>
                <a:latin typeface="Arial Black" pitchFamily="34" charset="0"/>
              </a:rPr>
              <a:t>Angolo di dosso </a:t>
            </a:r>
          </a:p>
          <a:p>
            <a:pPr defTabSz="779463" eaLnBrk="0" hangingPunct="0"/>
            <a:r>
              <a:rPr lang="it-IT" sz="800">
                <a:solidFill>
                  <a:srgbClr val="000000"/>
                </a:solidFill>
                <a:latin typeface="Arial Black" pitchFamily="34" charset="0"/>
              </a:rPr>
              <a:t>135°</a:t>
            </a:r>
          </a:p>
          <a:p>
            <a:pPr defTabSz="779463" eaLnBrk="0" hangingPunct="0"/>
            <a:r>
              <a:rPr lang="it-IT" sz="800">
                <a:solidFill>
                  <a:srgbClr val="000000"/>
                </a:solidFill>
                <a:latin typeface="Arial Black" pitchFamily="34" charset="0"/>
              </a:rPr>
              <a:t>Pendenza massima superabile </a:t>
            </a:r>
          </a:p>
          <a:p>
            <a:pPr defTabSz="779463" eaLnBrk="0" hangingPunct="0"/>
            <a:r>
              <a:rPr lang="it-IT" sz="800">
                <a:solidFill>
                  <a:srgbClr val="000000"/>
                </a:solidFill>
                <a:latin typeface="Arial Black" pitchFamily="34" charset="0"/>
              </a:rPr>
              <a:t>45°</a:t>
            </a:r>
          </a:p>
          <a:p>
            <a:pPr defTabSz="779463" eaLnBrk="0" hangingPunct="0"/>
            <a:r>
              <a:rPr lang="it-IT" sz="800">
                <a:solidFill>
                  <a:srgbClr val="000000"/>
                </a:solidFill>
                <a:latin typeface="Arial Black" pitchFamily="34" charset="0"/>
              </a:rPr>
              <a:t>Angolo di attacco anteriore </a:t>
            </a:r>
          </a:p>
          <a:p>
            <a:pPr defTabSz="779463" eaLnBrk="0" hangingPunct="0"/>
            <a:r>
              <a:rPr lang="it-IT" sz="800">
                <a:solidFill>
                  <a:srgbClr val="000000"/>
                </a:solidFill>
                <a:latin typeface="Arial Black" pitchFamily="34" charset="0"/>
              </a:rPr>
              <a:t>48°</a:t>
            </a:r>
          </a:p>
          <a:p>
            <a:pPr defTabSz="779463" eaLnBrk="0" hangingPunct="0"/>
            <a:r>
              <a:rPr lang="it-IT" sz="800">
                <a:solidFill>
                  <a:srgbClr val="000000"/>
                </a:solidFill>
                <a:latin typeface="Arial Black" pitchFamily="34" charset="0"/>
              </a:rPr>
              <a:t>Angolo di attacco posteriore </a:t>
            </a:r>
          </a:p>
          <a:p>
            <a:pPr defTabSz="779463" eaLnBrk="0" hangingPunct="0"/>
            <a:r>
              <a:rPr lang="it-IT" sz="800">
                <a:solidFill>
                  <a:srgbClr val="000000"/>
                </a:solidFill>
                <a:latin typeface="Arial Black" pitchFamily="34" charset="0"/>
              </a:rPr>
              <a:t>44°</a:t>
            </a:r>
          </a:p>
          <a:p>
            <a:pPr defTabSz="779463" eaLnBrk="0" hangingPunct="0"/>
            <a:r>
              <a:rPr lang="it-IT" sz="800">
                <a:solidFill>
                  <a:srgbClr val="000000"/>
                </a:solidFill>
                <a:latin typeface="Arial Black" pitchFamily="34" charset="0"/>
              </a:rPr>
              <a:t>Altezza di guado </a:t>
            </a:r>
          </a:p>
          <a:p>
            <a:pPr defTabSz="779463" eaLnBrk="0" hangingPunct="0"/>
            <a:r>
              <a:rPr lang="it-IT" sz="800">
                <a:solidFill>
                  <a:srgbClr val="000000"/>
                </a:solidFill>
                <a:latin typeface="Arial Black" pitchFamily="34" charset="0"/>
              </a:rPr>
              <a:t>800 mm</a:t>
            </a:r>
          </a:p>
          <a:p>
            <a:pPr defTabSz="779463" eaLnBrk="0" hangingPunct="0"/>
            <a:r>
              <a:rPr lang="it-IT" sz="800">
                <a:solidFill>
                  <a:srgbClr val="000000"/>
                </a:solidFill>
                <a:latin typeface="Arial Black" pitchFamily="34" charset="0"/>
              </a:rPr>
              <a:t>Altezza di guado con preparazione </a:t>
            </a:r>
          </a:p>
          <a:p>
            <a:pPr defTabSz="779463" eaLnBrk="0" hangingPunct="0"/>
            <a:r>
              <a:rPr lang="it-IT" sz="800">
                <a:solidFill>
                  <a:srgbClr val="000000"/>
                </a:solidFill>
                <a:latin typeface="Arial Black" pitchFamily="34" charset="0"/>
              </a:rPr>
              <a:t>900 mm</a:t>
            </a:r>
          </a:p>
        </p:txBody>
      </p:sp>
      <p:sp>
        <p:nvSpPr>
          <p:cNvPr id="2075" name="Text Box 47"/>
          <p:cNvSpPr txBox="1">
            <a:spLocks noChangeArrowheads="1"/>
          </p:cNvSpPr>
          <p:nvPr/>
        </p:nvSpPr>
        <p:spPr bwMode="auto">
          <a:xfrm>
            <a:off x="2362200" y="4721225"/>
            <a:ext cx="1128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89" tIns="38944" rIns="77889" bIns="38944">
            <a:spAutoFit/>
          </a:bodyPr>
          <a:lstStyle/>
          <a:p>
            <a:pPr algn="ctr" defTabSz="779463" eaLnBrk="0" hangingPunct="0"/>
            <a:r>
              <a:rPr lang="it-IT" sz="1500" b="1">
                <a:solidFill>
                  <a:srgbClr val="FFFFFF"/>
                </a:solidFill>
                <a:latin typeface="Arial Black" pitchFamily="34" charset="0"/>
              </a:rPr>
              <a:t>135°</a:t>
            </a:r>
            <a:endParaRPr lang="it-IT" sz="15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076" name="Text Box 47"/>
          <p:cNvSpPr txBox="1">
            <a:spLocks noChangeArrowheads="1"/>
          </p:cNvSpPr>
          <p:nvPr/>
        </p:nvSpPr>
        <p:spPr bwMode="auto">
          <a:xfrm>
            <a:off x="3048000" y="5257800"/>
            <a:ext cx="1130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89" tIns="38944" rIns="77889" bIns="38944">
            <a:spAutoFit/>
          </a:bodyPr>
          <a:lstStyle/>
          <a:p>
            <a:pPr algn="ctr" defTabSz="779463" eaLnBrk="0" hangingPunct="0"/>
            <a:r>
              <a:rPr lang="it-IT" sz="1500" b="1">
                <a:solidFill>
                  <a:srgbClr val="FFFFFF"/>
                </a:solidFill>
                <a:latin typeface="Arial Black" pitchFamily="34" charset="0"/>
              </a:rPr>
              <a:t>45°</a:t>
            </a:r>
            <a:endParaRPr lang="it-IT" sz="15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077" name="Text Box 47"/>
          <p:cNvSpPr txBox="1">
            <a:spLocks noChangeArrowheads="1"/>
          </p:cNvSpPr>
          <p:nvPr/>
        </p:nvSpPr>
        <p:spPr bwMode="auto">
          <a:xfrm>
            <a:off x="3657600" y="5940425"/>
            <a:ext cx="1128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89" tIns="38944" rIns="77889" bIns="38944">
            <a:spAutoFit/>
          </a:bodyPr>
          <a:lstStyle/>
          <a:p>
            <a:pPr algn="ctr" defTabSz="779463" eaLnBrk="0" hangingPunct="0"/>
            <a:r>
              <a:rPr lang="it-IT" sz="1500" b="1">
                <a:solidFill>
                  <a:srgbClr val="FFFFFF"/>
                </a:solidFill>
                <a:latin typeface="Arial Black" pitchFamily="34" charset="0"/>
              </a:rPr>
              <a:t>48°</a:t>
            </a:r>
            <a:endParaRPr lang="it-IT" sz="15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078" name="Text Box 47"/>
          <p:cNvSpPr txBox="1">
            <a:spLocks noChangeArrowheads="1"/>
          </p:cNvSpPr>
          <p:nvPr/>
        </p:nvSpPr>
        <p:spPr bwMode="auto">
          <a:xfrm>
            <a:off x="6705600" y="6019800"/>
            <a:ext cx="1130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89" tIns="38944" rIns="77889" bIns="38944">
            <a:spAutoFit/>
          </a:bodyPr>
          <a:lstStyle/>
          <a:p>
            <a:pPr algn="ctr" defTabSz="779463" eaLnBrk="0" hangingPunct="0"/>
            <a:r>
              <a:rPr lang="it-IT" sz="1500" b="1">
                <a:solidFill>
                  <a:srgbClr val="FFFFFF"/>
                </a:solidFill>
                <a:latin typeface="Arial Black" pitchFamily="34" charset="0"/>
              </a:rPr>
              <a:t>44°</a:t>
            </a:r>
            <a:endParaRPr lang="it-IT" sz="15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079" name="Text Box 47"/>
          <p:cNvSpPr txBox="1">
            <a:spLocks noChangeArrowheads="1"/>
          </p:cNvSpPr>
          <p:nvPr/>
        </p:nvSpPr>
        <p:spPr bwMode="auto">
          <a:xfrm>
            <a:off x="5956300" y="6248400"/>
            <a:ext cx="1130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89" tIns="38944" rIns="77889" bIns="38944">
            <a:spAutoFit/>
          </a:bodyPr>
          <a:lstStyle/>
          <a:p>
            <a:pPr algn="ctr" defTabSz="779463" eaLnBrk="0" hangingPunct="0"/>
            <a:r>
              <a:rPr lang="it-IT" sz="1500" b="1">
                <a:solidFill>
                  <a:srgbClr val="FFFFFF"/>
                </a:solidFill>
                <a:latin typeface="Arial Black" pitchFamily="34" charset="0"/>
              </a:rPr>
              <a:t>800 mm</a:t>
            </a:r>
            <a:endParaRPr lang="it-IT" sz="15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080" name="Text Box 47"/>
          <p:cNvSpPr txBox="1">
            <a:spLocks noChangeArrowheads="1"/>
          </p:cNvSpPr>
          <p:nvPr/>
        </p:nvSpPr>
        <p:spPr bwMode="auto">
          <a:xfrm>
            <a:off x="4572000" y="6245225"/>
            <a:ext cx="1462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89" tIns="38944" rIns="77889" bIns="38944">
            <a:spAutoFit/>
          </a:bodyPr>
          <a:lstStyle/>
          <a:p>
            <a:pPr algn="ctr" defTabSz="779463" eaLnBrk="0" hangingPunct="0"/>
            <a:r>
              <a:rPr lang="it-IT" sz="1500" b="1">
                <a:solidFill>
                  <a:srgbClr val="FFFFFF"/>
                </a:solidFill>
                <a:latin typeface="Arial Black" pitchFamily="34" charset="0"/>
              </a:rPr>
              <a:t>900 mm</a:t>
            </a:r>
            <a:endParaRPr lang="it-IT" sz="15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081" name="Text Box 84"/>
          <p:cNvSpPr txBox="1">
            <a:spLocks noChangeArrowheads="1"/>
          </p:cNvSpPr>
          <p:nvPr/>
        </p:nvSpPr>
        <p:spPr bwMode="auto">
          <a:xfrm>
            <a:off x="152400" y="4224338"/>
            <a:ext cx="12303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889" tIns="38944" rIns="77889" bIns="38944">
            <a:spAutoFit/>
          </a:bodyPr>
          <a:lstStyle/>
          <a:p>
            <a:pPr defTabSz="779463" eaLnBrk="0" hangingPunct="0"/>
            <a:r>
              <a:rPr lang="it-IT" sz="1400" b="1">
                <a:solidFill>
                  <a:srgbClr val="000000"/>
                </a:solidFill>
                <a:latin typeface="Century Gothic" pitchFamily="34" charset="0"/>
              </a:rPr>
              <a:t>PRESTAZIONI</a:t>
            </a:r>
          </a:p>
          <a:p>
            <a:pPr defTabSz="779463" eaLnBrk="0" hangingPunct="0"/>
            <a:r>
              <a:rPr lang="it-IT" sz="1400" b="1">
                <a:solidFill>
                  <a:srgbClr val="000000"/>
                </a:solidFill>
                <a:latin typeface="Century Gothic" pitchFamily="34" charset="0"/>
              </a:rPr>
              <a:t>OFF-ROAD</a:t>
            </a:r>
          </a:p>
        </p:txBody>
      </p:sp>
      <p:sp>
        <p:nvSpPr>
          <p:cNvPr id="2082" name="Text Box 84"/>
          <p:cNvSpPr txBox="1">
            <a:spLocks noChangeArrowheads="1"/>
          </p:cNvSpPr>
          <p:nvPr/>
        </p:nvSpPr>
        <p:spPr bwMode="auto">
          <a:xfrm>
            <a:off x="19164300" y="8958263"/>
            <a:ext cx="20907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889" tIns="38944" rIns="77889" bIns="38944">
            <a:spAutoFit/>
          </a:bodyPr>
          <a:lstStyle/>
          <a:p>
            <a:pPr defTabSz="779463" eaLnBrk="0" hangingPunct="0"/>
            <a:r>
              <a:rPr lang="it-IT" sz="1700" b="1">
                <a:solidFill>
                  <a:srgbClr val="000000"/>
                </a:solidFill>
                <a:latin typeface="Arial Black" pitchFamily="34" charset="0"/>
              </a:rPr>
              <a:t>T    –    R    e    x </a:t>
            </a:r>
          </a:p>
        </p:txBody>
      </p:sp>
      <p:sp>
        <p:nvSpPr>
          <p:cNvPr id="2083" name="Rectangle 81"/>
          <p:cNvSpPr>
            <a:spLocks noChangeArrowheads="1"/>
          </p:cNvSpPr>
          <p:nvPr/>
        </p:nvSpPr>
        <p:spPr bwMode="auto">
          <a:xfrm>
            <a:off x="0" y="7086600"/>
            <a:ext cx="7848600" cy="42672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</p:spPr>
        <p:txBody>
          <a:bodyPr wrap="none" lIns="77889" tIns="38944" rIns="77889" bIns="38944" anchor="ctr"/>
          <a:lstStyle/>
          <a:p>
            <a:pPr defTabSz="779463" eaLnBrk="0" hangingPunct="0"/>
            <a:endParaRPr lang="it-IT" sz="3300">
              <a:latin typeface="Tahoma" pitchFamily="34" charset="0"/>
            </a:endParaRPr>
          </a:p>
        </p:txBody>
      </p:sp>
      <p:pic>
        <p:nvPicPr>
          <p:cNvPr id="2084" name="Picture 48" descr="allest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67200" y="9193213"/>
            <a:ext cx="3581400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Picture 49" descr="aera0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67200" y="7239000"/>
            <a:ext cx="35750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Picture 50" descr="cisterna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88" y="9253538"/>
            <a:ext cx="2665412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7" name="Picture 51" descr="fire0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7239000"/>
            <a:ext cx="26670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8" name="Text Box 84"/>
          <p:cNvSpPr txBox="1">
            <a:spLocks noChangeArrowheads="1"/>
          </p:cNvSpPr>
          <p:nvPr/>
        </p:nvSpPr>
        <p:spPr bwMode="auto">
          <a:xfrm>
            <a:off x="2743200" y="7175500"/>
            <a:ext cx="150018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879" tIns="38939" rIns="77879" bIns="38939">
            <a:spAutoFit/>
          </a:bodyPr>
          <a:lstStyle/>
          <a:p>
            <a:pPr defTabSz="781050" eaLnBrk="0" hangingPunct="0"/>
            <a:r>
              <a:rPr lang="it-IT" sz="1700" b="1">
                <a:solidFill>
                  <a:srgbClr val="FFFFFF"/>
                </a:solidFill>
                <a:latin typeface="Century Gothic" pitchFamily="34" charset="0"/>
              </a:rPr>
              <a:t>ALLESTIMENTI</a:t>
            </a:r>
          </a:p>
          <a:p>
            <a:pPr defTabSz="781050" eaLnBrk="0" hangingPunct="0"/>
            <a:endParaRPr lang="it-IT" sz="1700" b="1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2089" name="Picture 56" descr="bre7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001000" y="381000"/>
            <a:ext cx="15887700" cy="947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0" name="Picture 57" descr="logo_bremach-vuoto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591800" y="7359650"/>
            <a:ext cx="3125788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1" name="Text Box 84"/>
          <p:cNvSpPr txBox="1">
            <a:spLocks noChangeArrowheads="1"/>
          </p:cNvSpPr>
          <p:nvPr/>
        </p:nvSpPr>
        <p:spPr bwMode="auto">
          <a:xfrm>
            <a:off x="17805400" y="10134600"/>
            <a:ext cx="4826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879" tIns="38939" rIns="77879" bIns="38939">
            <a:spAutoFit/>
          </a:bodyPr>
          <a:lstStyle/>
          <a:p>
            <a:pPr algn="r" defTabSz="781050" eaLnBrk="0" hangingPunct="0"/>
            <a:r>
              <a:rPr lang="it-IT" sz="3200" b="1">
                <a:solidFill>
                  <a:schemeClr val="hlink"/>
                </a:solidFill>
                <a:latin typeface="Century Gothic" pitchFamily="34" charset="0"/>
              </a:rPr>
              <a:t>B R E M A C H   T – R E X</a:t>
            </a:r>
            <a:r>
              <a:rPr lang="it-IT" sz="4000" b="1">
                <a:solidFill>
                  <a:schemeClr val="hlink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2092" name="Text Box 47"/>
          <p:cNvSpPr txBox="1">
            <a:spLocks noChangeArrowheads="1"/>
          </p:cNvSpPr>
          <p:nvPr/>
        </p:nvSpPr>
        <p:spPr bwMode="auto">
          <a:xfrm>
            <a:off x="10961688" y="7051675"/>
            <a:ext cx="2525712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79" tIns="38939" rIns="77879" bIns="38939">
            <a:spAutoFit/>
          </a:bodyPr>
          <a:lstStyle/>
          <a:p>
            <a:pPr algn="dist" defTabSz="781050" eaLnBrk="0" hangingPunct="0"/>
            <a:r>
              <a:rPr lang="it-IT" sz="1700" b="1">
                <a:solidFill>
                  <a:srgbClr val="DDDDDD"/>
                </a:solidFill>
                <a:latin typeface="Century Gothic" pitchFamily="34" charset="0"/>
              </a:rPr>
              <a:t>BREMACH</a:t>
            </a:r>
          </a:p>
          <a:p>
            <a:pPr algn="dist" defTabSz="781050" eaLnBrk="0" hangingPunct="0"/>
            <a:endParaRPr lang="it-IT" sz="1100">
              <a:solidFill>
                <a:srgbClr val="000000"/>
              </a:solidFill>
              <a:latin typeface="Century Gothic" pitchFamily="34" charset="0"/>
            </a:endParaRPr>
          </a:p>
          <a:p>
            <a:pPr algn="dist" defTabSz="781050" eaLnBrk="0" hangingPunct="0"/>
            <a:endParaRPr lang="it-IT" sz="1100">
              <a:solidFill>
                <a:srgbClr val="000000"/>
              </a:solidFill>
              <a:latin typeface="Century Gothic" pitchFamily="34" charset="0"/>
            </a:endParaRPr>
          </a:p>
          <a:p>
            <a:pPr algn="dist" defTabSz="781050" eaLnBrk="0" hangingPunct="0"/>
            <a:r>
              <a:rPr lang="it-IT" sz="1100">
                <a:solidFill>
                  <a:srgbClr val="000000"/>
                </a:solidFill>
                <a:latin typeface="Century Gothic" pitchFamily="34" charset="0"/>
              </a:rPr>
              <a:t> </a:t>
            </a:r>
          </a:p>
          <a:p>
            <a:pPr algn="dist" defTabSz="781050" eaLnBrk="0" hangingPunct="0"/>
            <a:endParaRPr lang="it-IT" sz="1100">
              <a:solidFill>
                <a:srgbClr val="000000"/>
              </a:solidFill>
              <a:latin typeface="Century Gothic" pitchFamily="34" charset="0"/>
            </a:endParaRPr>
          </a:p>
          <a:p>
            <a:pPr algn="dist" defTabSz="781050" eaLnBrk="0" hangingPunct="0"/>
            <a:endParaRPr lang="it-IT" sz="1100">
              <a:solidFill>
                <a:srgbClr val="000000"/>
              </a:solidFill>
              <a:latin typeface="Century Gothic" pitchFamily="34" charset="0"/>
            </a:endParaRPr>
          </a:p>
          <a:p>
            <a:pPr algn="dist" defTabSz="781050" eaLnBrk="0" hangingPunct="0"/>
            <a:endParaRPr lang="it-IT" sz="1100">
              <a:solidFill>
                <a:srgbClr val="000000"/>
              </a:solidFill>
              <a:latin typeface="Century Gothic" pitchFamily="34" charset="0"/>
            </a:endParaRPr>
          </a:p>
          <a:p>
            <a:pPr algn="dist" defTabSz="781050" eaLnBrk="0" hangingPunct="0"/>
            <a:endParaRPr lang="it-IT" sz="1100">
              <a:solidFill>
                <a:srgbClr val="000000"/>
              </a:solidFill>
              <a:latin typeface="Century Gothic" pitchFamily="34" charset="0"/>
            </a:endParaRPr>
          </a:p>
          <a:p>
            <a:pPr algn="dist" defTabSz="781050" eaLnBrk="0" hangingPunct="0"/>
            <a:endParaRPr lang="it-IT" sz="1100">
              <a:solidFill>
                <a:srgbClr val="000000"/>
              </a:solidFill>
              <a:latin typeface="Century Gothic" pitchFamily="34" charset="0"/>
            </a:endParaRPr>
          </a:p>
          <a:p>
            <a:pPr algn="dist" defTabSz="781050" eaLnBrk="0" hangingPunct="0"/>
            <a:r>
              <a:rPr lang="it-IT" sz="900" b="1">
                <a:solidFill>
                  <a:srgbClr val="DDDDDD"/>
                </a:solidFill>
                <a:latin typeface="Century Gothic" pitchFamily="34" charset="0"/>
              </a:rPr>
              <a:t>Via Dritta – Località Fascia d’ORO</a:t>
            </a:r>
          </a:p>
          <a:p>
            <a:pPr algn="dist" defTabSz="781050" eaLnBrk="0" hangingPunct="0"/>
            <a:r>
              <a:rPr lang="it-IT" sz="900" b="1">
                <a:solidFill>
                  <a:srgbClr val="DDDDDD"/>
                </a:solidFill>
                <a:latin typeface="Century Gothic" pitchFamily="34" charset="0"/>
              </a:rPr>
              <a:t>Castenedolo 25014 - Brescia – ITALIA</a:t>
            </a:r>
          </a:p>
          <a:p>
            <a:pPr algn="dist" defTabSz="781050" eaLnBrk="0" hangingPunct="0"/>
            <a:r>
              <a:rPr lang="it-IT" sz="900" b="1">
                <a:solidFill>
                  <a:srgbClr val="DDDDDD"/>
                </a:solidFill>
                <a:latin typeface="Century Gothic" pitchFamily="34" charset="0"/>
              </a:rPr>
              <a:t>Telefono + 39 03021371Fax +39 0302137280</a:t>
            </a:r>
          </a:p>
          <a:p>
            <a:pPr algn="dist" defTabSz="781050" eaLnBrk="0" hangingPunct="0"/>
            <a:r>
              <a:rPr lang="it-IT" sz="900" b="1">
                <a:solidFill>
                  <a:srgbClr val="DDDDDD"/>
                </a:solidFill>
                <a:latin typeface="Century Gothic" pitchFamily="34" charset="0"/>
                <a:hlinkClick r:id="rId10"/>
              </a:rPr>
              <a:t>www.bremach.it</a:t>
            </a:r>
            <a:r>
              <a:rPr lang="it-IT" sz="900" b="1">
                <a:solidFill>
                  <a:srgbClr val="DDDDDD"/>
                </a:solidFill>
                <a:latin typeface="Century Gothic" pitchFamily="34" charset="0"/>
              </a:rPr>
              <a:t> - </a:t>
            </a:r>
            <a:r>
              <a:rPr lang="it-IT" sz="900" b="1">
                <a:solidFill>
                  <a:srgbClr val="DDDDDD"/>
                </a:solidFill>
                <a:latin typeface="Century Gothic" pitchFamily="34" charset="0"/>
                <a:hlinkClick r:id="rId11"/>
              </a:rPr>
              <a:t>info@bremach.it</a:t>
            </a:r>
            <a:endParaRPr lang="it-IT" sz="900" b="1">
              <a:solidFill>
                <a:srgbClr val="DDDDDD"/>
              </a:solidFill>
              <a:latin typeface="Century Gothic" pitchFamily="34" charset="0"/>
            </a:endParaRPr>
          </a:p>
          <a:p>
            <a:pPr algn="dist" defTabSz="781050" eaLnBrk="0" hangingPunct="0"/>
            <a:endParaRPr lang="it-IT" sz="700">
              <a:solidFill>
                <a:srgbClr val="000000"/>
              </a:solidFill>
              <a:latin typeface="Century Gothic" pitchFamily="34" charset="0"/>
            </a:endParaRPr>
          </a:p>
          <a:p>
            <a:pPr algn="dist" defTabSz="781050" eaLnBrk="0" hangingPunct="0"/>
            <a:r>
              <a:rPr lang="it-IT" sz="1100" b="1">
                <a:solidFill>
                  <a:srgbClr val="000000"/>
                </a:solidFill>
                <a:latin typeface="Century Gothic" pitchFamily="34" charset="0"/>
              </a:rPr>
              <a:t>WWW.bremach</a:t>
            </a:r>
            <a:r>
              <a:rPr lang="it-IT" sz="1200" b="1">
                <a:solidFill>
                  <a:schemeClr val="bg1"/>
                </a:solidFill>
                <a:latin typeface="Century Gothic" pitchFamily="34" charset="0"/>
              </a:rPr>
              <a:t>TREX</a:t>
            </a:r>
            <a:r>
              <a:rPr lang="it-IT" sz="1100" b="1">
                <a:solidFill>
                  <a:srgbClr val="000000"/>
                </a:solidFill>
                <a:latin typeface="Century Gothic" pitchFamily="34" charset="0"/>
              </a:rPr>
              <a:t>.COM</a:t>
            </a:r>
          </a:p>
          <a:p>
            <a:pPr algn="dist" defTabSz="781050" eaLnBrk="0" hangingPunct="0"/>
            <a:endParaRPr lang="it-IT" sz="700">
              <a:solidFill>
                <a:srgbClr val="000000"/>
              </a:solidFill>
              <a:latin typeface="Century Gothic" pitchFamily="34" charset="0"/>
            </a:endParaRPr>
          </a:p>
          <a:p>
            <a:pPr algn="dist" defTabSz="781050" eaLnBrk="0" hangingPunct="0"/>
            <a:endParaRPr lang="it-IT" sz="7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093" name="CasellaDiTesto 47"/>
          <p:cNvSpPr txBox="1">
            <a:spLocks noChangeArrowheads="1"/>
          </p:cNvSpPr>
          <p:nvPr/>
        </p:nvSpPr>
        <p:spPr bwMode="auto">
          <a:xfrm>
            <a:off x="2705100" y="7772400"/>
            <a:ext cx="14859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79" tIns="38939" rIns="77879" bIns="38939">
            <a:spAutoFit/>
          </a:bodyPr>
          <a:lstStyle/>
          <a:p>
            <a:pPr defTabSz="781050" eaLnBrk="0" hangingPunct="0"/>
            <a:r>
              <a:rPr lang="it-IT" sz="900">
                <a:solidFill>
                  <a:schemeClr val="bg1"/>
                </a:solidFill>
                <a:latin typeface="Century Gothic" pitchFamily="34" charset="0"/>
              </a:rPr>
              <a:t>BREMACH propone una vasta gamma di allestimenti: </a:t>
            </a:r>
          </a:p>
          <a:p>
            <a:pPr algn="dist" defTabSz="781050" eaLnBrk="0" hangingPunct="0"/>
            <a:r>
              <a:rPr lang="it-IT" sz="900">
                <a:solidFill>
                  <a:schemeClr val="bg1"/>
                </a:solidFill>
                <a:latin typeface="Century Gothic" pitchFamily="34" charset="0"/>
              </a:rPr>
              <a:t>dallo scudato guidabile, che i nostri clienti possono carrozzare in modo specifico, al veicolo completo di allestimento. Le competenze tecniche e la struttura BREMACH permettono inoltre di adattarsi a qualunque tipo di esigenza particolare.</a:t>
            </a:r>
            <a:endParaRPr lang="it-IT" sz="900" b="1" i="1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1"/>
          <p:cNvSpPr>
            <a:spLocks noChangeArrowheads="1"/>
          </p:cNvSpPr>
          <p:nvPr/>
        </p:nvSpPr>
        <p:spPr bwMode="auto">
          <a:xfrm>
            <a:off x="8077200" y="0"/>
            <a:ext cx="15811500" cy="11307763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wrap="none" lIns="77889" tIns="38944" rIns="77889" bIns="38944" anchor="ctr"/>
          <a:lstStyle/>
          <a:p>
            <a:pPr defTabSz="779463" eaLnBrk="0" hangingPunct="0"/>
            <a:endParaRPr lang="it-IT" sz="3300">
              <a:latin typeface="Tahoma" pitchFamily="34" charset="0"/>
            </a:endParaRPr>
          </a:p>
        </p:txBody>
      </p:sp>
      <p:pic>
        <p:nvPicPr>
          <p:cNvPr id="3075" name="Picture 86" descr="t-rex-transparent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44400" y="2592388"/>
            <a:ext cx="8458200" cy="58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81"/>
          <p:cNvSpPr>
            <a:spLocks noChangeArrowheads="1"/>
          </p:cNvSpPr>
          <p:nvPr/>
        </p:nvSpPr>
        <p:spPr bwMode="auto">
          <a:xfrm>
            <a:off x="20345400" y="5718175"/>
            <a:ext cx="3276600" cy="1825625"/>
          </a:xfrm>
          <a:prstGeom prst="rect">
            <a:avLst/>
          </a:prstGeom>
          <a:solidFill>
            <a:srgbClr val="C0C0C0"/>
          </a:solidFill>
          <a:ln w="50800">
            <a:solidFill>
              <a:srgbClr val="FFFFFF"/>
            </a:solidFill>
            <a:miter lim="800000"/>
            <a:headEnd/>
            <a:tailEnd/>
          </a:ln>
        </p:spPr>
        <p:txBody>
          <a:bodyPr wrap="none" lIns="77879" tIns="38939" rIns="77879" bIns="38939" anchor="ctr"/>
          <a:lstStyle/>
          <a:p>
            <a:pPr defTabSz="781050" eaLnBrk="0" hangingPunct="0"/>
            <a:endParaRPr lang="it-IT" sz="3300">
              <a:latin typeface="Tahoma" pitchFamily="34" charset="0"/>
            </a:endParaRPr>
          </a:p>
        </p:txBody>
      </p:sp>
      <p:pic>
        <p:nvPicPr>
          <p:cNvPr id="3077" name="Picture 91" descr="dim-sid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4600" y="1143000"/>
            <a:ext cx="4953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3" descr="dim-front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6875" y="1182688"/>
            <a:ext cx="207010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Line 94"/>
          <p:cNvSpPr>
            <a:spLocks noChangeShapeType="1"/>
          </p:cNvSpPr>
          <p:nvPr/>
        </p:nvSpPr>
        <p:spPr bwMode="auto">
          <a:xfrm flipH="1">
            <a:off x="276225" y="3405188"/>
            <a:ext cx="7239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0" name="Line 95"/>
          <p:cNvSpPr>
            <a:spLocks noChangeShapeType="1"/>
          </p:cNvSpPr>
          <p:nvPr/>
        </p:nvSpPr>
        <p:spPr bwMode="auto">
          <a:xfrm flipH="1">
            <a:off x="514350" y="1260475"/>
            <a:ext cx="41910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1" name="Line 96"/>
          <p:cNvSpPr>
            <a:spLocks noChangeShapeType="1"/>
          </p:cNvSpPr>
          <p:nvPr/>
        </p:nvSpPr>
        <p:spPr bwMode="auto">
          <a:xfrm flipH="1" flipV="1">
            <a:off x="704850" y="3043238"/>
            <a:ext cx="0" cy="5524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2" name="Line 97"/>
          <p:cNvSpPr>
            <a:spLocks noChangeShapeType="1"/>
          </p:cNvSpPr>
          <p:nvPr/>
        </p:nvSpPr>
        <p:spPr bwMode="auto">
          <a:xfrm flipH="1" flipV="1">
            <a:off x="2038350" y="3043238"/>
            <a:ext cx="0" cy="5524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3" name="Line 98"/>
          <p:cNvSpPr>
            <a:spLocks noChangeShapeType="1"/>
          </p:cNvSpPr>
          <p:nvPr/>
        </p:nvSpPr>
        <p:spPr bwMode="auto">
          <a:xfrm flipH="1" flipV="1">
            <a:off x="609600" y="2401888"/>
            <a:ext cx="0" cy="13446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4" name="Line 99"/>
          <p:cNvSpPr>
            <a:spLocks noChangeShapeType="1"/>
          </p:cNvSpPr>
          <p:nvPr/>
        </p:nvSpPr>
        <p:spPr bwMode="auto">
          <a:xfrm flipH="1" flipV="1">
            <a:off x="2228850" y="2401888"/>
            <a:ext cx="0" cy="13954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5" name="Line 100"/>
          <p:cNvSpPr>
            <a:spLocks noChangeShapeType="1"/>
          </p:cNvSpPr>
          <p:nvPr/>
        </p:nvSpPr>
        <p:spPr bwMode="auto">
          <a:xfrm flipH="1" flipV="1">
            <a:off x="2657475" y="2301875"/>
            <a:ext cx="0" cy="15541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6" name="Line 101"/>
          <p:cNvSpPr>
            <a:spLocks noChangeShapeType="1"/>
          </p:cNvSpPr>
          <p:nvPr/>
        </p:nvSpPr>
        <p:spPr bwMode="auto">
          <a:xfrm flipH="1" flipV="1">
            <a:off x="7038975" y="2301875"/>
            <a:ext cx="0" cy="15541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7" name="Line 102"/>
          <p:cNvSpPr>
            <a:spLocks noChangeShapeType="1"/>
          </p:cNvSpPr>
          <p:nvPr/>
        </p:nvSpPr>
        <p:spPr bwMode="auto">
          <a:xfrm flipH="1" flipV="1">
            <a:off x="6181725" y="2501900"/>
            <a:ext cx="0" cy="12049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8" name="Line 103"/>
          <p:cNvSpPr>
            <a:spLocks noChangeShapeType="1"/>
          </p:cNvSpPr>
          <p:nvPr/>
        </p:nvSpPr>
        <p:spPr bwMode="auto">
          <a:xfrm flipH="1" flipV="1">
            <a:off x="3371850" y="2501900"/>
            <a:ext cx="0" cy="12049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9" name="Line 104"/>
          <p:cNvSpPr>
            <a:spLocks noChangeShapeType="1"/>
          </p:cNvSpPr>
          <p:nvPr/>
        </p:nvSpPr>
        <p:spPr bwMode="auto">
          <a:xfrm flipH="1" flipV="1">
            <a:off x="4514850" y="2401888"/>
            <a:ext cx="0" cy="12033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90" name="Line 105"/>
          <p:cNvSpPr>
            <a:spLocks noChangeShapeType="1"/>
          </p:cNvSpPr>
          <p:nvPr/>
        </p:nvSpPr>
        <p:spPr bwMode="auto">
          <a:xfrm flipH="1" flipV="1">
            <a:off x="4610100" y="2401888"/>
            <a:ext cx="0" cy="12033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91" name="Line 106"/>
          <p:cNvSpPr>
            <a:spLocks noChangeShapeType="1"/>
          </p:cNvSpPr>
          <p:nvPr/>
        </p:nvSpPr>
        <p:spPr bwMode="auto">
          <a:xfrm flipH="1" flipV="1">
            <a:off x="7324725" y="1260475"/>
            <a:ext cx="0" cy="12541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92" name="Line 107"/>
          <p:cNvSpPr>
            <a:spLocks noChangeShapeType="1"/>
          </p:cNvSpPr>
          <p:nvPr/>
        </p:nvSpPr>
        <p:spPr bwMode="auto">
          <a:xfrm flipH="1" flipV="1">
            <a:off x="2514600" y="1219200"/>
            <a:ext cx="0" cy="21859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93" name="Line 108"/>
          <p:cNvSpPr>
            <a:spLocks noChangeShapeType="1"/>
          </p:cNvSpPr>
          <p:nvPr/>
        </p:nvSpPr>
        <p:spPr bwMode="auto">
          <a:xfrm flipH="1" flipV="1">
            <a:off x="1419225" y="3154363"/>
            <a:ext cx="0" cy="2508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94" name="Line 109"/>
          <p:cNvSpPr>
            <a:spLocks noChangeShapeType="1"/>
          </p:cNvSpPr>
          <p:nvPr/>
        </p:nvSpPr>
        <p:spPr bwMode="auto">
          <a:xfrm>
            <a:off x="609600" y="3695700"/>
            <a:ext cx="16192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95" name="Line 110"/>
          <p:cNvSpPr>
            <a:spLocks noChangeShapeType="1"/>
          </p:cNvSpPr>
          <p:nvPr/>
        </p:nvSpPr>
        <p:spPr bwMode="auto">
          <a:xfrm>
            <a:off x="704850" y="3546475"/>
            <a:ext cx="13335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96" name="Line 111"/>
          <p:cNvSpPr>
            <a:spLocks noChangeShapeType="1"/>
          </p:cNvSpPr>
          <p:nvPr/>
        </p:nvSpPr>
        <p:spPr bwMode="auto">
          <a:xfrm>
            <a:off x="3371850" y="3656013"/>
            <a:ext cx="280987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97" name="Line 112"/>
          <p:cNvSpPr>
            <a:spLocks noChangeShapeType="1"/>
          </p:cNvSpPr>
          <p:nvPr/>
        </p:nvSpPr>
        <p:spPr bwMode="auto">
          <a:xfrm>
            <a:off x="2657475" y="3605213"/>
            <a:ext cx="71437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98" name="Line 113"/>
          <p:cNvSpPr>
            <a:spLocks noChangeShapeType="1"/>
          </p:cNvSpPr>
          <p:nvPr/>
        </p:nvSpPr>
        <p:spPr bwMode="auto">
          <a:xfrm flipH="1" flipV="1">
            <a:off x="6181725" y="3605213"/>
            <a:ext cx="8572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99" name="Line 114"/>
          <p:cNvSpPr>
            <a:spLocks noChangeShapeType="1"/>
          </p:cNvSpPr>
          <p:nvPr/>
        </p:nvSpPr>
        <p:spPr bwMode="auto">
          <a:xfrm>
            <a:off x="3371850" y="3556000"/>
            <a:ext cx="11430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100" name="Line 115"/>
          <p:cNvSpPr>
            <a:spLocks noChangeShapeType="1"/>
          </p:cNvSpPr>
          <p:nvPr/>
        </p:nvSpPr>
        <p:spPr bwMode="auto">
          <a:xfrm>
            <a:off x="4514850" y="3556000"/>
            <a:ext cx="952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101" name="Line 116"/>
          <p:cNvSpPr>
            <a:spLocks noChangeShapeType="1"/>
          </p:cNvSpPr>
          <p:nvPr/>
        </p:nvSpPr>
        <p:spPr bwMode="auto">
          <a:xfrm>
            <a:off x="4657725" y="1360488"/>
            <a:ext cx="26670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102" name="Line 117"/>
          <p:cNvSpPr>
            <a:spLocks noChangeShapeType="1"/>
          </p:cNvSpPr>
          <p:nvPr/>
        </p:nvSpPr>
        <p:spPr bwMode="auto">
          <a:xfrm flipH="1">
            <a:off x="6848475" y="2401888"/>
            <a:ext cx="6667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03" name="Line 118"/>
          <p:cNvSpPr>
            <a:spLocks noChangeShapeType="1"/>
          </p:cNvSpPr>
          <p:nvPr/>
        </p:nvSpPr>
        <p:spPr bwMode="auto">
          <a:xfrm flipH="1" flipV="1">
            <a:off x="7419975" y="2401888"/>
            <a:ext cx="0" cy="10033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104" name="Line 119"/>
          <p:cNvSpPr>
            <a:spLocks noChangeShapeType="1"/>
          </p:cNvSpPr>
          <p:nvPr/>
        </p:nvSpPr>
        <p:spPr bwMode="auto">
          <a:xfrm flipH="1" flipV="1">
            <a:off x="2562225" y="2803525"/>
            <a:ext cx="619125" cy="6016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05" name="Line 120"/>
          <p:cNvSpPr>
            <a:spLocks noChangeShapeType="1"/>
          </p:cNvSpPr>
          <p:nvPr/>
        </p:nvSpPr>
        <p:spPr bwMode="auto">
          <a:xfrm flipH="1">
            <a:off x="6324600" y="2703513"/>
            <a:ext cx="952500" cy="701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06" name="Text Box 47"/>
          <p:cNvSpPr txBox="1">
            <a:spLocks noChangeArrowheads="1"/>
          </p:cNvSpPr>
          <p:nvPr/>
        </p:nvSpPr>
        <p:spPr bwMode="auto">
          <a:xfrm>
            <a:off x="3895725" y="3656013"/>
            <a:ext cx="15240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algn="ctr" defTabSz="585788" eaLnBrk="0" hangingPunct="0"/>
            <a:r>
              <a:rPr lang="it-IT" sz="700" b="1">
                <a:solidFill>
                  <a:srgbClr val="000000"/>
                </a:solidFill>
                <a:latin typeface="Arial" charset="0"/>
              </a:rPr>
              <a:t>L</a:t>
            </a:r>
            <a:r>
              <a:rPr lang="it-IT" sz="700">
                <a:solidFill>
                  <a:srgbClr val="000000"/>
                </a:solidFill>
                <a:latin typeface="Arial" charset="0"/>
              </a:rPr>
              <a:t> (Lunghezza totale)</a:t>
            </a:r>
          </a:p>
        </p:txBody>
      </p:sp>
      <p:sp>
        <p:nvSpPr>
          <p:cNvPr id="3107" name="Text Box 47"/>
          <p:cNvSpPr txBox="1">
            <a:spLocks noChangeArrowheads="1"/>
          </p:cNvSpPr>
          <p:nvPr/>
        </p:nvSpPr>
        <p:spPr bwMode="auto">
          <a:xfrm>
            <a:off x="4371975" y="3505200"/>
            <a:ext cx="15240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algn="ctr" defTabSz="585788" eaLnBrk="0" hangingPunct="0"/>
            <a:r>
              <a:rPr lang="it-IT" sz="700" b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it-IT" sz="700">
                <a:solidFill>
                  <a:srgbClr val="000000"/>
                </a:solidFill>
                <a:latin typeface="Arial" charset="0"/>
              </a:rPr>
              <a:t> (Passo)</a:t>
            </a:r>
          </a:p>
        </p:txBody>
      </p:sp>
      <p:sp>
        <p:nvSpPr>
          <p:cNvPr id="3108" name="Text Box 47"/>
          <p:cNvSpPr txBox="1">
            <a:spLocks noChangeArrowheads="1"/>
          </p:cNvSpPr>
          <p:nvPr/>
        </p:nvSpPr>
        <p:spPr bwMode="auto">
          <a:xfrm>
            <a:off x="3228975" y="3405188"/>
            <a:ext cx="15240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algn="ctr" defTabSz="585788" eaLnBrk="0" hangingPunct="0"/>
            <a:r>
              <a:rPr lang="it-IT" sz="700" b="1">
                <a:solidFill>
                  <a:srgbClr val="000000"/>
                </a:solidFill>
                <a:latin typeface="Arial" charset="0"/>
              </a:rPr>
              <a:t>1300</a:t>
            </a:r>
            <a:endParaRPr lang="it-IT" sz="7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09" name="Text Box 47"/>
          <p:cNvSpPr txBox="1">
            <a:spLocks noChangeArrowheads="1"/>
          </p:cNvSpPr>
          <p:nvPr/>
        </p:nvSpPr>
        <p:spPr bwMode="auto">
          <a:xfrm>
            <a:off x="2609850" y="3455988"/>
            <a:ext cx="809625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algn="ctr" defTabSz="585788" eaLnBrk="0" hangingPunct="0"/>
            <a:r>
              <a:rPr lang="it-IT" sz="700" b="1">
                <a:solidFill>
                  <a:srgbClr val="000000"/>
                </a:solidFill>
                <a:latin typeface="Arial" charset="0"/>
              </a:rPr>
              <a:t>800</a:t>
            </a:r>
            <a:endParaRPr lang="it-IT" sz="7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10" name="Text Box 47"/>
          <p:cNvSpPr txBox="1">
            <a:spLocks noChangeArrowheads="1"/>
          </p:cNvSpPr>
          <p:nvPr/>
        </p:nvSpPr>
        <p:spPr bwMode="auto">
          <a:xfrm>
            <a:off x="6096000" y="3436938"/>
            <a:ext cx="10033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algn="ctr" defTabSz="585788" eaLnBrk="0" hangingPunct="0"/>
            <a:r>
              <a:rPr lang="it-IT" sz="700" b="1">
                <a:solidFill>
                  <a:srgbClr val="000000"/>
                </a:solidFill>
                <a:latin typeface="Arial" charset="0"/>
              </a:rPr>
              <a:t>D </a:t>
            </a:r>
            <a:r>
              <a:rPr lang="it-IT" sz="700">
                <a:solidFill>
                  <a:srgbClr val="000000"/>
                </a:solidFill>
                <a:latin typeface="Arial" charset="0"/>
              </a:rPr>
              <a:t>(sbalzo posteriore)</a:t>
            </a:r>
          </a:p>
        </p:txBody>
      </p:sp>
      <p:sp>
        <p:nvSpPr>
          <p:cNvPr id="3111" name="Text Box 47"/>
          <p:cNvSpPr txBox="1">
            <a:spLocks noChangeArrowheads="1"/>
          </p:cNvSpPr>
          <p:nvPr/>
        </p:nvSpPr>
        <p:spPr bwMode="auto">
          <a:xfrm>
            <a:off x="3943350" y="3405188"/>
            <a:ext cx="15240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algn="ctr" defTabSz="585788" eaLnBrk="0" hangingPunct="0"/>
            <a:r>
              <a:rPr lang="it-IT" sz="700" b="1">
                <a:solidFill>
                  <a:srgbClr val="000000"/>
                </a:solidFill>
                <a:latin typeface="Arial" charset="0"/>
              </a:rPr>
              <a:t>60</a:t>
            </a:r>
            <a:endParaRPr lang="it-IT" sz="7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12" name="Text Box 47"/>
          <p:cNvSpPr txBox="1">
            <a:spLocks noChangeArrowheads="1"/>
          </p:cNvSpPr>
          <p:nvPr/>
        </p:nvSpPr>
        <p:spPr bwMode="auto">
          <a:xfrm>
            <a:off x="657225" y="3395663"/>
            <a:ext cx="15240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algn="ctr" defTabSz="585788" eaLnBrk="0" hangingPunct="0"/>
            <a:r>
              <a:rPr lang="it-IT" sz="700" b="1">
                <a:solidFill>
                  <a:srgbClr val="000000"/>
                </a:solidFill>
                <a:latin typeface="Arial" charset="0"/>
              </a:rPr>
              <a:t>1450</a:t>
            </a:r>
            <a:endParaRPr lang="it-IT" sz="7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13" name="Text Box 47"/>
          <p:cNvSpPr txBox="1">
            <a:spLocks noChangeArrowheads="1"/>
          </p:cNvSpPr>
          <p:nvPr/>
        </p:nvSpPr>
        <p:spPr bwMode="auto">
          <a:xfrm>
            <a:off x="657225" y="3535363"/>
            <a:ext cx="15240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algn="ctr" defTabSz="585788" eaLnBrk="0" hangingPunct="0"/>
            <a:r>
              <a:rPr lang="it-IT" sz="700" b="1">
                <a:solidFill>
                  <a:srgbClr val="000000"/>
                </a:solidFill>
                <a:latin typeface="Arial" charset="0"/>
              </a:rPr>
              <a:t>1770</a:t>
            </a:r>
            <a:endParaRPr lang="it-IT" sz="7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14" name="Text Box 47"/>
          <p:cNvSpPr txBox="1">
            <a:spLocks noChangeArrowheads="1"/>
          </p:cNvSpPr>
          <p:nvPr/>
        </p:nvSpPr>
        <p:spPr bwMode="auto">
          <a:xfrm>
            <a:off x="2600325" y="1360488"/>
            <a:ext cx="904875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algn="ctr" defTabSz="585788" eaLnBrk="0" hangingPunct="0"/>
            <a:r>
              <a:rPr lang="it-IT" sz="700" b="1">
                <a:solidFill>
                  <a:srgbClr val="000000"/>
                </a:solidFill>
                <a:latin typeface="Arial" charset="0"/>
              </a:rPr>
              <a:t>H </a:t>
            </a:r>
            <a:r>
              <a:rPr lang="it-IT" sz="700">
                <a:solidFill>
                  <a:srgbClr val="000000"/>
                </a:solidFill>
                <a:latin typeface="Arial" charset="0"/>
              </a:rPr>
              <a:t>(altezza max)</a:t>
            </a:r>
          </a:p>
        </p:txBody>
      </p:sp>
      <p:sp>
        <p:nvSpPr>
          <p:cNvPr id="3115" name="Line 130"/>
          <p:cNvSpPr>
            <a:spLocks noChangeShapeType="1"/>
          </p:cNvSpPr>
          <p:nvPr/>
        </p:nvSpPr>
        <p:spPr bwMode="auto">
          <a:xfrm flipH="1" flipV="1">
            <a:off x="657225" y="1058863"/>
            <a:ext cx="0" cy="3016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16" name="Line 131"/>
          <p:cNvSpPr>
            <a:spLocks noChangeShapeType="1"/>
          </p:cNvSpPr>
          <p:nvPr/>
        </p:nvSpPr>
        <p:spPr bwMode="auto">
          <a:xfrm flipH="1" flipV="1">
            <a:off x="2133600" y="1058863"/>
            <a:ext cx="0" cy="3016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17" name="Line 132"/>
          <p:cNvSpPr>
            <a:spLocks noChangeShapeType="1"/>
          </p:cNvSpPr>
          <p:nvPr/>
        </p:nvSpPr>
        <p:spPr bwMode="auto">
          <a:xfrm>
            <a:off x="657225" y="1158875"/>
            <a:ext cx="147637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118" name="Text Box 47"/>
          <p:cNvSpPr txBox="1">
            <a:spLocks noChangeArrowheads="1"/>
          </p:cNvSpPr>
          <p:nvPr/>
        </p:nvSpPr>
        <p:spPr bwMode="auto">
          <a:xfrm>
            <a:off x="657225" y="1008063"/>
            <a:ext cx="1476375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algn="ctr" defTabSz="585788" eaLnBrk="0" hangingPunct="0"/>
            <a:r>
              <a:rPr lang="it-IT" sz="700" b="1">
                <a:solidFill>
                  <a:srgbClr val="000000"/>
                </a:solidFill>
                <a:latin typeface="Arial" charset="0"/>
              </a:rPr>
              <a:t>Lc </a:t>
            </a:r>
            <a:r>
              <a:rPr lang="it-IT" sz="700">
                <a:solidFill>
                  <a:srgbClr val="000000"/>
                </a:solidFill>
                <a:latin typeface="Arial" charset="0"/>
              </a:rPr>
              <a:t>(Larghezza max. carrozz)</a:t>
            </a:r>
          </a:p>
        </p:txBody>
      </p:sp>
      <p:sp>
        <p:nvSpPr>
          <p:cNvPr id="3119" name="Text Box 47"/>
          <p:cNvSpPr txBox="1">
            <a:spLocks noChangeArrowheads="1"/>
          </p:cNvSpPr>
          <p:nvPr/>
        </p:nvSpPr>
        <p:spPr bwMode="auto">
          <a:xfrm>
            <a:off x="1085850" y="3194050"/>
            <a:ext cx="85725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algn="ctr" defTabSz="585788" eaLnBrk="0" hangingPunct="0"/>
            <a:r>
              <a:rPr lang="it-IT" sz="700" b="1">
                <a:solidFill>
                  <a:srgbClr val="000000"/>
                </a:solidFill>
                <a:latin typeface="Arial" charset="0"/>
              </a:rPr>
              <a:t>G</a:t>
            </a:r>
            <a:endParaRPr lang="it-IT" sz="7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20" name="Text Box 47"/>
          <p:cNvSpPr txBox="1">
            <a:spLocks noChangeArrowheads="1"/>
          </p:cNvSpPr>
          <p:nvPr/>
        </p:nvSpPr>
        <p:spPr bwMode="auto">
          <a:xfrm>
            <a:off x="6943725" y="2803525"/>
            <a:ext cx="47625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algn="r" defTabSz="585788" eaLnBrk="0" hangingPunct="0"/>
            <a:r>
              <a:rPr lang="it-IT" sz="700" b="1">
                <a:solidFill>
                  <a:srgbClr val="000000"/>
                </a:solidFill>
                <a:latin typeface="Arial" charset="0"/>
              </a:rPr>
              <a:t>T</a:t>
            </a:r>
            <a:endParaRPr lang="it-IT" sz="7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21" name="Line 136"/>
          <p:cNvSpPr>
            <a:spLocks noChangeShapeType="1"/>
          </p:cNvSpPr>
          <p:nvPr/>
        </p:nvSpPr>
        <p:spPr bwMode="auto">
          <a:xfrm flipH="1" flipV="1">
            <a:off x="4800600" y="3003550"/>
            <a:ext cx="1238250" cy="4016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22" name="Line 137"/>
          <p:cNvSpPr>
            <a:spLocks noChangeShapeType="1"/>
          </p:cNvSpPr>
          <p:nvPr/>
        </p:nvSpPr>
        <p:spPr bwMode="auto">
          <a:xfrm flipV="1">
            <a:off x="3514725" y="3003550"/>
            <a:ext cx="1285875" cy="4016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23" name="Arc 138"/>
          <p:cNvSpPr>
            <a:spLocks/>
          </p:cNvSpPr>
          <p:nvPr/>
        </p:nvSpPr>
        <p:spPr bwMode="auto">
          <a:xfrm flipH="1">
            <a:off x="2800350" y="3149600"/>
            <a:ext cx="285750" cy="255588"/>
          </a:xfrm>
          <a:custGeom>
            <a:avLst/>
            <a:gdLst>
              <a:gd name="T0" fmla="*/ 2587704 w 21600"/>
              <a:gd name="T1" fmla="*/ 0 h 15746"/>
              <a:gd name="T2" fmla="*/ 3780235 w 21600"/>
              <a:gd name="T3" fmla="*/ 4148687 h 15746"/>
              <a:gd name="T4" fmla="*/ 0 w 21600"/>
              <a:gd name="T5" fmla="*/ 4148687 h 15746"/>
              <a:gd name="T6" fmla="*/ 0 60000 65536"/>
              <a:gd name="T7" fmla="*/ 0 60000 65536"/>
              <a:gd name="T8" fmla="*/ 0 60000 65536"/>
              <a:gd name="T9" fmla="*/ 0 w 21600"/>
              <a:gd name="T10" fmla="*/ 0 h 15746"/>
              <a:gd name="T11" fmla="*/ 21600 w 21600"/>
              <a:gd name="T12" fmla="*/ 15746 h 157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746" fill="none" extrusionOk="0">
                <a:moveTo>
                  <a:pt x="14785" y="0"/>
                </a:moveTo>
                <a:cubicBezTo>
                  <a:pt x="19133" y="4082"/>
                  <a:pt x="21600" y="9781"/>
                  <a:pt x="21600" y="15746"/>
                </a:cubicBezTo>
              </a:path>
              <a:path w="21600" h="15746" stroke="0" extrusionOk="0">
                <a:moveTo>
                  <a:pt x="14785" y="0"/>
                </a:moveTo>
                <a:cubicBezTo>
                  <a:pt x="19133" y="4082"/>
                  <a:pt x="21600" y="9781"/>
                  <a:pt x="21600" y="15746"/>
                </a:cubicBezTo>
                <a:lnTo>
                  <a:pt x="0" y="15746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24" name="Arc 139"/>
          <p:cNvSpPr>
            <a:spLocks/>
          </p:cNvSpPr>
          <p:nvPr/>
        </p:nvSpPr>
        <p:spPr bwMode="auto">
          <a:xfrm flipH="1">
            <a:off x="6562725" y="3121025"/>
            <a:ext cx="285750" cy="284163"/>
          </a:xfrm>
          <a:custGeom>
            <a:avLst/>
            <a:gdLst>
              <a:gd name="T0" fmla="*/ 0 w 21578"/>
              <a:gd name="T1" fmla="*/ 4355046 h 17510"/>
              <a:gd name="T2" fmla="*/ 1566209 w 21578"/>
              <a:gd name="T3" fmla="*/ 0 h 17510"/>
              <a:gd name="T4" fmla="*/ 3784089 w 21578"/>
              <a:gd name="T5" fmla="*/ 4611571 h 17510"/>
              <a:gd name="T6" fmla="*/ 0 60000 65536"/>
              <a:gd name="T7" fmla="*/ 0 60000 65536"/>
              <a:gd name="T8" fmla="*/ 0 60000 65536"/>
              <a:gd name="T9" fmla="*/ 0 w 21578"/>
              <a:gd name="T10" fmla="*/ 0 h 17510"/>
              <a:gd name="T11" fmla="*/ 21578 w 21578"/>
              <a:gd name="T12" fmla="*/ 17510 h 175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78" h="17510" fill="none" extrusionOk="0">
                <a:moveTo>
                  <a:pt x="-1" y="16535"/>
                </a:moveTo>
                <a:cubicBezTo>
                  <a:pt x="297" y="9949"/>
                  <a:pt x="3586" y="3860"/>
                  <a:pt x="8930" y="-1"/>
                </a:cubicBezTo>
              </a:path>
              <a:path w="21578" h="17510" stroke="0" extrusionOk="0">
                <a:moveTo>
                  <a:pt x="-1" y="16535"/>
                </a:moveTo>
                <a:cubicBezTo>
                  <a:pt x="297" y="9949"/>
                  <a:pt x="3586" y="3860"/>
                  <a:pt x="8930" y="-1"/>
                </a:cubicBezTo>
                <a:lnTo>
                  <a:pt x="21578" y="1751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25" name="Arc 140"/>
          <p:cNvSpPr>
            <a:spLocks/>
          </p:cNvSpPr>
          <p:nvPr/>
        </p:nvSpPr>
        <p:spPr bwMode="auto">
          <a:xfrm flipH="1">
            <a:off x="4659313" y="2954338"/>
            <a:ext cx="284162" cy="149225"/>
          </a:xfrm>
          <a:custGeom>
            <a:avLst/>
            <a:gdLst>
              <a:gd name="T0" fmla="*/ 2183796 w 36976"/>
              <a:gd name="T1" fmla="*/ 497472 h 21600"/>
              <a:gd name="T2" fmla="*/ 0 w 36976"/>
              <a:gd name="T3" fmla="*/ 565722 h 21600"/>
              <a:gd name="T4" fmla="*/ 1066445 w 36976"/>
              <a:gd name="T5" fmla="*/ 0 h 21600"/>
              <a:gd name="T6" fmla="*/ 0 60000 65536"/>
              <a:gd name="T7" fmla="*/ 0 60000 65536"/>
              <a:gd name="T8" fmla="*/ 0 60000 65536"/>
              <a:gd name="T9" fmla="*/ 0 w 36976"/>
              <a:gd name="T10" fmla="*/ 0 h 21600"/>
              <a:gd name="T11" fmla="*/ 36976 w 3697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976" h="21600" fill="none" extrusionOk="0">
                <a:moveTo>
                  <a:pt x="36975" y="10422"/>
                </a:moveTo>
                <a:cubicBezTo>
                  <a:pt x="33177" y="17317"/>
                  <a:pt x="25928" y="21599"/>
                  <a:pt x="18057" y="21600"/>
                </a:cubicBezTo>
                <a:cubicBezTo>
                  <a:pt x="10780" y="21600"/>
                  <a:pt x="3992" y="17936"/>
                  <a:pt x="-1" y="11853"/>
                </a:cubicBezTo>
              </a:path>
              <a:path w="36976" h="21600" stroke="0" extrusionOk="0">
                <a:moveTo>
                  <a:pt x="36975" y="10422"/>
                </a:moveTo>
                <a:cubicBezTo>
                  <a:pt x="33177" y="17317"/>
                  <a:pt x="25928" y="21599"/>
                  <a:pt x="18057" y="21600"/>
                </a:cubicBezTo>
                <a:cubicBezTo>
                  <a:pt x="10780" y="21600"/>
                  <a:pt x="3992" y="17936"/>
                  <a:pt x="-1" y="11853"/>
                </a:cubicBezTo>
                <a:lnTo>
                  <a:pt x="18057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26" name="Line 141"/>
          <p:cNvSpPr>
            <a:spLocks noChangeShapeType="1"/>
          </p:cNvSpPr>
          <p:nvPr/>
        </p:nvSpPr>
        <p:spPr bwMode="auto">
          <a:xfrm flipH="1" flipV="1">
            <a:off x="4648200" y="1143000"/>
            <a:ext cx="9525" cy="12080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27" name="Line 142"/>
          <p:cNvSpPr>
            <a:spLocks noChangeShapeType="1"/>
          </p:cNvSpPr>
          <p:nvPr/>
        </p:nvSpPr>
        <p:spPr bwMode="auto">
          <a:xfrm flipH="1" flipV="1">
            <a:off x="419100" y="1347788"/>
            <a:ext cx="0" cy="25495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28" name="Line 143"/>
          <p:cNvSpPr>
            <a:spLocks noChangeShapeType="1"/>
          </p:cNvSpPr>
          <p:nvPr/>
        </p:nvSpPr>
        <p:spPr bwMode="auto">
          <a:xfrm flipH="1" flipV="1">
            <a:off x="2419350" y="1347788"/>
            <a:ext cx="0" cy="25495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29" name="Line 144"/>
          <p:cNvSpPr>
            <a:spLocks noChangeShapeType="1"/>
          </p:cNvSpPr>
          <p:nvPr/>
        </p:nvSpPr>
        <p:spPr bwMode="auto">
          <a:xfrm>
            <a:off x="419100" y="3846513"/>
            <a:ext cx="20002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130" name="Text Box 47"/>
          <p:cNvSpPr txBox="1">
            <a:spLocks noChangeArrowheads="1"/>
          </p:cNvSpPr>
          <p:nvPr/>
        </p:nvSpPr>
        <p:spPr bwMode="auto">
          <a:xfrm>
            <a:off x="657225" y="3706813"/>
            <a:ext cx="15240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algn="ctr" defTabSz="585788" eaLnBrk="0" hangingPunct="0"/>
            <a:r>
              <a:rPr lang="it-IT" sz="7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700" b="1">
                <a:solidFill>
                  <a:srgbClr val="000000"/>
                </a:solidFill>
                <a:latin typeface="Arial" charset="0"/>
              </a:rPr>
              <a:t>2300</a:t>
            </a:r>
            <a:r>
              <a:rPr lang="it-IT" sz="7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3131" name="Text Box 47"/>
          <p:cNvSpPr txBox="1">
            <a:spLocks noChangeArrowheads="1"/>
          </p:cNvSpPr>
          <p:nvPr/>
        </p:nvSpPr>
        <p:spPr bwMode="auto">
          <a:xfrm>
            <a:off x="6610350" y="3154363"/>
            <a:ext cx="57150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algn="ctr" defTabSz="585788" eaLnBrk="0" hangingPunct="0"/>
            <a:r>
              <a:rPr lang="it-IT" sz="800" b="1">
                <a:solidFill>
                  <a:srgbClr val="000000"/>
                </a:solidFill>
                <a:latin typeface="Arial" charset="0"/>
              </a:rPr>
              <a:t>β</a:t>
            </a:r>
          </a:p>
        </p:txBody>
      </p:sp>
      <p:sp>
        <p:nvSpPr>
          <p:cNvPr id="3132" name="Text Box 47"/>
          <p:cNvSpPr txBox="1">
            <a:spLocks noChangeArrowheads="1"/>
          </p:cNvSpPr>
          <p:nvPr/>
        </p:nvSpPr>
        <p:spPr bwMode="auto">
          <a:xfrm>
            <a:off x="2371725" y="3154363"/>
            <a:ext cx="7143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algn="ctr" defTabSz="585788" eaLnBrk="0" hangingPunct="0"/>
            <a:r>
              <a:rPr lang="it-IT" sz="900" b="1">
                <a:solidFill>
                  <a:srgbClr val="000000"/>
                </a:solidFill>
                <a:latin typeface="Arial" charset="0"/>
              </a:rPr>
              <a:t>α</a:t>
            </a:r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33" name="Text Box 47"/>
          <p:cNvSpPr txBox="1">
            <a:spLocks noChangeArrowheads="1"/>
          </p:cNvSpPr>
          <p:nvPr/>
        </p:nvSpPr>
        <p:spPr bwMode="auto">
          <a:xfrm>
            <a:off x="4467225" y="3054350"/>
            <a:ext cx="7143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algn="ctr" defTabSz="585788" eaLnBrk="0" hangingPunct="0"/>
            <a:r>
              <a:rPr lang="it-IT" sz="900" b="1">
                <a:solidFill>
                  <a:srgbClr val="000000"/>
                </a:solidFill>
                <a:latin typeface="Arial" charset="0"/>
              </a:rPr>
              <a:t>y</a:t>
            </a:r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34" name="Text Box 47"/>
          <p:cNvSpPr txBox="1">
            <a:spLocks noChangeArrowheads="1"/>
          </p:cNvSpPr>
          <p:nvPr/>
        </p:nvSpPr>
        <p:spPr bwMode="auto">
          <a:xfrm>
            <a:off x="5276850" y="1209675"/>
            <a:ext cx="14763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algn="ctr" defTabSz="585788" eaLnBrk="0" hangingPunct="0"/>
            <a:r>
              <a:rPr lang="it-IT" sz="700" b="1">
                <a:solidFill>
                  <a:srgbClr val="000000"/>
                </a:solidFill>
                <a:latin typeface="Arial" charset="0"/>
              </a:rPr>
              <a:t>W </a:t>
            </a:r>
            <a:r>
              <a:rPr lang="it-IT" sz="700">
                <a:solidFill>
                  <a:srgbClr val="000000"/>
                </a:solidFill>
                <a:latin typeface="Arial" charset="0"/>
              </a:rPr>
              <a:t>(Lunghezza max. carrozz)</a:t>
            </a:r>
          </a:p>
        </p:txBody>
      </p:sp>
      <p:sp>
        <p:nvSpPr>
          <p:cNvPr id="3135" name="Text Box 47"/>
          <p:cNvSpPr txBox="1">
            <a:spLocks noChangeArrowheads="1"/>
          </p:cNvSpPr>
          <p:nvPr/>
        </p:nvSpPr>
        <p:spPr bwMode="auto">
          <a:xfrm>
            <a:off x="561975" y="4057650"/>
            <a:ext cx="7096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defTabSz="585788" eaLnBrk="0" hangingPunct="0"/>
            <a:r>
              <a:rPr lang="it-IT" sz="700">
                <a:solidFill>
                  <a:srgbClr val="000000"/>
                </a:solidFill>
                <a:latin typeface="Arial" charset="0"/>
              </a:rPr>
              <a:t>Portata Totale a Terra	3500	3500	3500	3500	6000	6000	6000	6000	6000	6000</a:t>
            </a:r>
          </a:p>
        </p:txBody>
      </p:sp>
      <p:sp>
        <p:nvSpPr>
          <p:cNvPr id="3136" name="Text Box 47"/>
          <p:cNvSpPr txBox="1">
            <a:spLocks noChangeArrowheads="1"/>
          </p:cNvSpPr>
          <p:nvPr/>
        </p:nvSpPr>
        <p:spPr bwMode="auto">
          <a:xfrm>
            <a:off x="561975" y="4187825"/>
            <a:ext cx="728662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defTabSz="585788" eaLnBrk="0" hangingPunct="0"/>
            <a:r>
              <a:rPr lang="it-IT" sz="700">
                <a:solidFill>
                  <a:srgbClr val="000000"/>
                </a:solidFill>
                <a:latin typeface="Arial" charset="0"/>
              </a:rPr>
              <a:t>Ruote/Gomme		stradale  225/75R17.5	off road   255/100R16	stradale                          245/70R17.5	off road                             255/100R16</a:t>
            </a:r>
          </a:p>
        </p:txBody>
      </p:sp>
      <p:sp>
        <p:nvSpPr>
          <p:cNvPr id="3137" name="Text Box 47"/>
          <p:cNvSpPr txBox="1">
            <a:spLocks noChangeArrowheads="1"/>
          </p:cNvSpPr>
          <p:nvPr/>
        </p:nvSpPr>
        <p:spPr bwMode="auto">
          <a:xfrm>
            <a:off x="561975" y="4348163"/>
            <a:ext cx="7140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defTabSz="585788" eaLnBrk="0" hangingPunct="0"/>
            <a:r>
              <a:rPr lang="it-IT" sz="700">
                <a:solidFill>
                  <a:srgbClr val="000000"/>
                </a:solidFill>
                <a:latin typeface="Arial" charset="0"/>
              </a:rPr>
              <a:t>Passo		2600	3100	2600	3100	2600	3100	3450	2600	3100	3450</a:t>
            </a:r>
          </a:p>
        </p:txBody>
      </p:sp>
      <p:sp>
        <p:nvSpPr>
          <p:cNvPr id="3138" name="Text Box 47"/>
          <p:cNvSpPr txBox="1">
            <a:spLocks noChangeArrowheads="1"/>
          </p:cNvSpPr>
          <p:nvPr/>
        </p:nvSpPr>
        <p:spPr bwMode="auto">
          <a:xfrm>
            <a:off x="561975" y="4498975"/>
            <a:ext cx="71405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defTabSz="585788" eaLnBrk="0" hangingPunct="0"/>
            <a:r>
              <a:rPr lang="it-IT" sz="700">
                <a:solidFill>
                  <a:srgbClr val="000000"/>
                </a:solidFill>
                <a:latin typeface="Arial" charset="0"/>
              </a:rPr>
              <a:t>L  Lunghezza max	4380	4880	4380	4880 	4380	4880 	5230	4380	4880 	5230</a:t>
            </a:r>
          </a:p>
        </p:txBody>
      </p:sp>
      <p:sp>
        <p:nvSpPr>
          <p:cNvPr id="3139" name="Text Box 47"/>
          <p:cNvSpPr txBox="1">
            <a:spLocks noChangeArrowheads="1"/>
          </p:cNvSpPr>
          <p:nvPr/>
        </p:nvSpPr>
        <p:spPr bwMode="auto">
          <a:xfrm>
            <a:off x="561975" y="4649788"/>
            <a:ext cx="7140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defTabSz="585788" eaLnBrk="0" hangingPunct="0"/>
            <a:r>
              <a:rPr lang="it-IT" sz="700">
                <a:solidFill>
                  <a:srgbClr val="000000"/>
                </a:solidFill>
                <a:latin typeface="Arial" charset="0"/>
              </a:rPr>
              <a:t>H Altezza cabina (a vuoto)	2430	2425	2495	2490	2445 	2435 	2430 	2505 	2500 	2495</a:t>
            </a:r>
          </a:p>
        </p:txBody>
      </p:sp>
      <p:sp>
        <p:nvSpPr>
          <p:cNvPr id="3140" name="Text Box 47"/>
          <p:cNvSpPr txBox="1">
            <a:spLocks noChangeArrowheads="1"/>
          </p:cNvSpPr>
          <p:nvPr/>
        </p:nvSpPr>
        <p:spPr bwMode="auto">
          <a:xfrm>
            <a:off x="561975" y="4800600"/>
            <a:ext cx="7140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defTabSz="585788" eaLnBrk="0" hangingPunct="0"/>
            <a:r>
              <a:rPr lang="it-IT" sz="700">
                <a:solidFill>
                  <a:srgbClr val="000000"/>
                </a:solidFill>
                <a:latin typeface="Arial" charset="0"/>
              </a:rPr>
              <a:t>C</a:t>
            </a:r>
            <a:r>
              <a:rPr lang="it-IT" sz="600">
                <a:solidFill>
                  <a:srgbClr val="000000"/>
                </a:solidFill>
                <a:latin typeface="Arial" charset="0"/>
              </a:rPr>
              <a:t>a</a:t>
            </a:r>
            <a:r>
              <a:rPr lang="it-IT" sz="700">
                <a:solidFill>
                  <a:srgbClr val="000000"/>
                </a:solidFill>
                <a:latin typeface="Arial" charset="0"/>
              </a:rPr>
              <a:t> Carreggiata anteriore	1440	1440	1465	1465	1440	1440	1440	1465	1465	1465</a:t>
            </a:r>
          </a:p>
        </p:txBody>
      </p:sp>
      <p:sp>
        <p:nvSpPr>
          <p:cNvPr id="3141" name="Text Box 47"/>
          <p:cNvSpPr txBox="1">
            <a:spLocks noChangeArrowheads="1"/>
          </p:cNvSpPr>
          <p:nvPr/>
        </p:nvSpPr>
        <p:spPr bwMode="auto">
          <a:xfrm>
            <a:off x="561975" y="4962525"/>
            <a:ext cx="71405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defTabSz="585788" eaLnBrk="0" hangingPunct="0"/>
            <a:r>
              <a:rPr lang="it-IT" sz="700">
                <a:solidFill>
                  <a:srgbClr val="000000"/>
                </a:solidFill>
                <a:latin typeface="Arial" charset="0"/>
              </a:rPr>
              <a:t>C</a:t>
            </a:r>
            <a:r>
              <a:rPr lang="it-IT" sz="600">
                <a:solidFill>
                  <a:srgbClr val="000000"/>
                </a:solidFill>
                <a:latin typeface="Arial" charset="0"/>
              </a:rPr>
              <a:t>p </a:t>
            </a:r>
            <a:r>
              <a:rPr lang="it-IT" sz="700">
                <a:solidFill>
                  <a:srgbClr val="000000"/>
                </a:solidFill>
                <a:latin typeface="Arial" charset="0"/>
              </a:rPr>
              <a:t>Carreggiata posteriore	1455	1455	1485	1485	1455	1455	1455	1485	1485	1485</a:t>
            </a:r>
          </a:p>
        </p:txBody>
      </p:sp>
      <p:sp>
        <p:nvSpPr>
          <p:cNvPr id="3142" name="Text Box 47"/>
          <p:cNvSpPr txBox="1">
            <a:spLocks noChangeArrowheads="1"/>
          </p:cNvSpPr>
          <p:nvPr/>
        </p:nvSpPr>
        <p:spPr bwMode="auto">
          <a:xfrm>
            <a:off x="561975" y="5113338"/>
            <a:ext cx="7140575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defTabSz="585788" eaLnBrk="0" hangingPunct="0"/>
            <a:r>
              <a:rPr lang="it-IT" sz="700">
                <a:solidFill>
                  <a:srgbClr val="000000"/>
                </a:solidFill>
                <a:latin typeface="Arial" charset="0"/>
              </a:rPr>
              <a:t>T Altezza telaio (a vuoto)	915	910	980	975	955	950	948	1015	1010	1008</a:t>
            </a:r>
          </a:p>
        </p:txBody>
      </p:sp>
      <p:sp>
        <p:nvSpPr>
          <p:cNvPr id="3143" name="Text Box 47"/>
          <p:cNvSpPr txBox="1">
            <a:spLocks noChangeArrowheads="1"/>
          </p:cNvSpPr>
          <p:nvPr/>
        </p:nvSpPr>
        <p:spPr bwMode="auto">
          <a:xfrm>
            <a:off x="561975" y="5264150"/>
            <a:ext cx="71405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defTabSz="585788" eaLnBrk="0" hangingPunct="0"/>
            <a:r>
              <a:rPr lang="it-IT" sz="700">
                <a:solidFill>
                  <a:srgbClr val="000000"/>
                </a:solidFill>
                <a:latin typeface="Arial" charset="0"/>
              </a:rPr>
              <a:t>D Sbalzo post autotelaio	980	980 	980	980	980	980	980	980	980	 980</a:t>
            </a:r>
          </a:p>
        </p:txBody>
      </p:sp>
      <p:sp>
        <p:nvSpPr>
          <p:cNvPr id="3144" name="Text Box 47"/>
          <p:cNvSpPr txBox="1">
            <a:spLocks noChangeArrowheads="1"/>
          </p:cNvSpPr>
          <p:nvPr/>
        </p:nvSpPr>
        <p:spPr bwMode="auto">
          <a:xfrm>
            <a:off x="561975" y="5413375"/>
            <a:ext cx="71405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defTabSz="585788" eaLnBrk="0" hangingPunct="0"/>
            <a:r>
              <a:rPr lang="it-IT" sz="700">
                <a:solidFill>
                  <a:srgbClr val="000000"/>
                </a:solidFill>
                <a:latin typeface="Arial" charset="0"/>
              </a:rPr>
              <a:t>W Lunghezza max. carrozz	2620	3120	2620              3120	2620              3120	3470	2620                3120	3470</a:t>
            </a:r>
          </a:p>
        </p:txBody>
      </p:sp>
      <p:sp>
        <p:nvSpPr>
          <p:cNvPr id="3145" name="Text Box 47"/>
          <p:cNvSpPr txBox="1">
            <a:spLocks noChangeArrowheads="1"/>
          </p:cNvSpPr>
          <p:nvPr/>
        </p:nvSpPr>
        <p:spPr bwMode="auto">
          <a:xfrm>
            <a:off x="561975" y="5554663"/>
            <a:ext cx="70961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defTabSz="585788" eaLnBrk="0" hangingPunct="0"/>
            <a:r>
              <a:rPr lang="it-IT" sz="700">
                <a:solidFill>
                  <a:srgbClr val="000000"/>
                </a:solidFill>
                <a:latin typeface="Arial" charset="0"/>
              </a:rPr>
              <a:t>Lc* Larghezza max.carrozz	1900	1900	1900 	1900	1900	1900 	1900	1900	1900       	1900</a:t>
            </a:r>
          </a:p>
          <a:p>
            <a:pPr defTabSz="585788" eaLnBrk="0" hangingPunct="0"/>
            <a:endParaRPr lang="it-IT" sz="7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46" name="Text Box 47"/>
          <p:cNvSpPr txBox="1">
            <a:spLocks noChangeArrowheads="1"/>
          </p:cNvSpPr>
          <p:nvPr/>
        </p:nvSpPr>
        <p:spPr bwMode="auto">
          <a:xfrm>
            <a:off x="561975" y="5743575"/>
            <a:ext cx="71405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defTabSz="585788" eaLnBrk="0" hangingPunct="0"/>
            <a:r>
              <a:rPr lang="it-IT" sz="700">
                <a:solidFill>
                  <a:srgbClr val="000000"/>
                </a:solidFill>
                <a:latin typeface="Arial" charset="0"/>
              </a:rPr>
              <a:t>Massa max asse anteriore	2000	2000	2000 	2000 	 2300 	2300 	2300	2300	2300	2300</a:t>
            </a:r>
          </a:p>
        </p:txBody>
      </p:sp>
      <p:sp>
        <p:nvSpPr>
          <p:cNvPr id="3147" name="Text Box 47"/>
          <p:cNvSpPr txBox="1">
            <a:spLocks noChangeArrowheads="1"/>
          </p:cNvSpPr>
          <p:nvPr/>
        </p:nvSpPr>
        <p:spPr bwMode="auto">
          <a:xfrm>
            <a:off x="561975" y="5894388"/>
            <a:ext cx="7140575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defTabSz="585788" eaLnBrk="0" hangingPunct="0"/>
            <a:r>
              <a:rPr lang="it-IT" sz="700">
                <a:solidFill>
                  <a:srgbClr val="000000"/>
                </a:solidFill>
                <a:latin typeface="Arial" charset="0"/>
              </a:rPr>
              <a:t>Massa max asse posteriore	2500	2500	2500	2500	4450	4450	4450	4200	4200	4200</a:t>
            </a:r>
          </a:p>
        </p:txBody>
      </p:sp>
      <p:sp>
        <p:nvSpPr>
          <p:cNvPr id="3148" name="Text Box 47"/>
          <p:cNvSpPr txBox="1">
            <a:spLocks noChangeArrowheads="1"/>
          </p:cNvSpPr>
          <p:nvPr/>
        </p:nvSpPr>
        <p:spPr bwMode="auto">
          <a:xfrm>
            <a:off x="561975" y="6043613"/>
            <a:ext cx="7140575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defTabSz="585788" eaLnBrk="0" hangingPunct="0"/>
            <a:r>
              <a:rPr lang="it-IT" sz="700">
                <a:solidFill>
                  <a:srgbClr val="000000"/>
                </a:solidFill>
                <a:latin typeface="Arial" charset="0"/>
              </a:rPr>
              <a:t>Tara asse anteriore	1550	1572	1570	1592	1565	1587	1597	1585	1607	1617</a:t>
            </a:r>
          </a:p>
        </p:txBody>
      </p:sp>
      <p:sp>
        <p:nvSpPr>
          <p:cNvPr id="3149" name="Text Box 47"/>
          <p:cNvSpPr txBox="1">
            <a:spLocks noChangeArrowheads="1"/>
          </p:cNvSpPr>
          <p:nvPr/>
        </p:nvSpPr>
        <p:spPr bwMode="auto">
          <a:xfrm>
            <a:off x="561975" y="6205538"/>
            <a:ext cx="7140575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defTabSz="585788" eaLnBrk="0" hangingPunct="0"/>
            <a:r>
              <a:rPr lang="it-IT" sz="700">
                <a:solidFill>
                  <a:srgbClr val="000000"/>
                </a:solidFill>
                <a:latin typeface="Arial" charset="0"/>
              </a:rPr>
              <a:t>Tara asse posteriore	815	825	835	845	1010	1020	1025	1030	1040	1040</a:t>
            </a:r>
          </a:p>
        </p:txBody>
      </p:sp>
      <p:sp>
        <p:nvSpPr>
          <p:cNvPr id="3150" name="Text Box 47"/>
          <p:cNvSpPr txBox="1">
            <a:spLocks noChangeArrowheads="1"/>
          </p:cNvSpPr>
          <p:nvPr/>
        </p:nvSpPr>
        <p:spPr bwMode="auto">
          <a:xfrm>
            <a:off x="561975" y="6356350"/>
            <a:ext cx="71405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defTabSz="585788" eaLnBrk="0" hangingPunct="0"/>
            <a:r>
              <a:rPr lang="it-IT" sz="700">
                <a:solidFill>
                  <a:srgbClr val="000000"/>
                </a:solidFill>
                <a:latin typeface="Arial" charset="0"/>
              </a:rPr>
              <a:t>Tara totale		2365	2397	2405	2437	2575	2607	2622	2615	2647	2657</a:t>
            </a:r>
          </a:p>
        </p:txBody>
      </p:sp>
      <p:sp>
        <p:nvSpPr>
          <p:cNvPr id="3151" name="Text Box 47"/>
          <p:cNvSpPr txBox="1">
            <a:spLocks noChangeArrowheads="1"/>
          </p:cNvSpPr>
          <p:nvPr/>
        </p:nvSpPr>
        <p:spPr bwMode="auto">
          <a:xfrm>
            <a:off x="561975" y="6542088"/>
            <a:ext cx="7140575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63" tIns="29231" rIns="58463" bIns="29231">
            <a:spAutoFit/>
          </a:bodyPr>
          <a:lstStyle/>
          <a:p>
            <a:pPr defTabSz="585788" eaLnBrk="0" hangingPunct="0"/>
            <a:r>
              <a:rPr lang="it-IT" sz="700">
                <a:solidFill>
                  <a:srgbClr val="000000"/>
                </a:solidFill>
                <a:latin typeface="Arial" charset="0"/>
              </a:rPr>
              <a:t>Portate utile		1135	1103	1095	1063	3425	3393	3378	3385	3353	3343</a:t>
            </a:r>
          </a:p>
        </p:txBody>
      </p:sp>
      <p:sp>
        <p:nvSpPr>
          <p:cNvPr id="3152" name="Line 168"/>
          <p:cNvSpPr>
            <a:spLocks noChangeShapeType="1"/>
          </p:cNvSpPr>
          <p:nvPr/>
        </p:nvSpPr>
        <p:spPr bwMode="auto">
          <a:xfrm>
            <a:off x="2657475" y="3806825"/>
            <a:ext cx="43815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153" name="Text Box 84"/>
          <p:cNvSpPr txBox="1">
            <a:spLocks noChangeArrowheads="1"/>
          </p:cNvSpPr>
          <p:nvPr/>
        </p:nvSpPr>
        <p:spPr bwMode="auto">
          <a:xfrm rot="-5400000">
            <a:off x="-137318" y="4647406"/>
            <a:ext cx="12557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8463" tIns="29231" rIns="58463" bIns="29231">
            <a:spAutoFit/>
          </a:bodyPr>
          <a:lstStyle/>
          <a:p>
            <a:pPr algn="r" defTabSz="585788" eaLnBrk="0" hangingPunct="0"/>
            <a:r>
              <a:rPr lang="it-IT" sz="1100">
                <a:solidFill>
                  <a:srgbClr val="000000"/>
                </a:solidFill>
                <a:latin typeface="Century Gothic" pitchFamily="34" charset="0"/>
              </a:rPr>
              <a:t>DIMENSIONI </a:t>
            </a:r>
            <a:r>
              <a:rPr lang="it-IT" sz="900">
                <a:solidFill>
                  <a:srgbClr val="000000"/>
                </a:solidFill>
                <a:latin typeface="Century Gothic" pitchFamily="34" charset="0"/>
              </a:rPr>
              <a:t>(mm)</a:t>
            </a:r>
          </a:p>
        </p:txBody>
      </p:sp>
      <p:sp>
        <p:nvSpPr>
          <p:cNvPr id="3154" name="Text Box 84"/>
          <p:cNvSpPr txBox="1">
            <a:spLocks noChangeArrowheads="1"/>
          </p:cNvSpPr>
          <p:nvPr/>
        </p:nvSpPr>
        <p:spPr bwMode="auto">
          <a:xfrm rot="-5400000">
            <a:off x="172245" y="6082506"/>
            <a:ext cx="6334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8463" tIns="29231" rIns="58463" bIns="29231">
            <a:spAutoFit/>
          </a:bodyPr>
          <a:lstStyle/>
          <a:p>
            <a:pPr algn="r" defTabSz="585788" eaLnBrk="0" hangingPunct="0"/>
            <a:r>
              <a:rPr lang="it-IT" sz="1100">
                <a:solidFill>
                  <a:srgbClr val="000000"/>
                </a:solidFill>
                <a:latin typeface="Century Gothic" pitchFamily="34" charset="0"/>
              </a:rPr>
              <a:t>PESI </a:t>
            </a:r>
            <a:r>
              <a:rPr lang="it-IT" sz="900">
                <a:solidFill>
                  <a:srgbClr val="000000"/>
                </a:solidFill>
                <a:latin typeface="Century Gothic" pitchFamily="34" charset="0"/>
              </a:rPr>
              <a:t>(kg)</a:t>
            </a:r>
          </a:p>
        </p:txBody>
      </p:sp>
      <p:sp>
        <p:nvSpPr>
          <p:cNvPr id="3155" name="Line 174"/>
          <p:cNvSpPr>
            <a:spLocks noChangeShapeType="1"/>
          </p:cNvSpPr>
          <p:nvPr/>
        </p:nvSpPr>
        <p:spPr bwMode="auto">
          <a:xfrm flipH="1">
            <a:off x="304800" y="5715000"/>
            <a:ext cx="7239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56" name="Line 175"/>
          <p:cNvSpPr>
            <a:spLocks noChangeShapeType="1"/>
          </p:cNvSpPr>
          <p:nvPr/>
        </p:nvSpPr>
        <p:spPr bwMode="auto">
          <a:xfrm flipH="1">
            <a:off x="304800" y="6705600"/>
            <a:ext cx="7239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57" name="Line 176"/>
          <p:cNvSpPr>
            <a:spLocks noChangeShapeType="1"/>
          </p:cNvSpPr>
          <p:nvPr/>
        </p:nvSpPr>
        <p:spPr bwMode="auto">
          <a:xfrm flipH="1">
            <a:off x="304800" y="4038600"/>
            <a:ext cx="7239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58" name="Text Box 177"/>
          <p:cNvSpPr txBox="1">
            <a:spLocks noChangeArrowheads="1"/>
          </p:cNvSpPr>
          <p:nvPr/>
        </p:nvSpPr>
        <p:spPr bwMode="auto">
          <a:xfrm>
            <a:off x="509588" y="6629400"/>
            <a:ext cx="5053012" cy="261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77879" tIns="38939" rIns="77879" bIns="38939" anchor="ctr">
            <a:spAutoFit/>
          </a:bodyPr>
          <a:lstStyle/>
          <a:p>
            <a:pPr defTabSz="781050" eaLnBrk="0" hangingPunct="0">
              <a:spcBef>
                <a:spcPct val="50000"/>
              </a:spcBef>
            </a:pPr>
            <a:r>
              <a:rPr lang="it-IT" sz="600">
                <a:solidFill>
                  <a:srgbClr val="000000"/>
                </a:solidFill>
                <a:latin typeface="Arial" charset="0"/>
              </a:rPr>
              <a:t>Autotelaio con motore F1a    * OPT omologato:con specchi cat. II app. e3 03*2115 est 01 ( braccio largo ) Wmin/max = 2050 mm</a:t>
            </a:r>
            <a:r>
              <a:rPr lang="it-IT" sz="900">
                <a:solidFill>
                  <a:srgbClr val="000000"/>
                </a:solidFill>
                <a:latin typeface="Arial" charset="0"/>
              </a:rPr>
              <a:t>     </a:t>
            </a:r>
            <a:r>
              <a:rPr lang="it-IT" sz="1200">
                <a:solidFill>
                  <a:srgbClr val="000000"/>
                </a:solidFill>
                <a:latin typeface="Arial" charset="0"/>
              </a:rPr>
              <a:t> </a:t>
            </a:r>
            <a:endParaRPr lang="it-IT" sz="9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59" name="Rectangle 81"/>
          <p:cNvSpPr>
            <a:spLocks noChangeArrowheads="1"/>
          </p:cNvSpPr>
          <p:nvPr/>
        </p:nvSpPr>
        <p:spPr bwMode="auto">
          <a:xfrm>
            <a:off x="20345400" y="152400"/>
            <a:ext cx="3276600" cy="3429000"/>
          </a:xfrm>
          <a:prstGeom prst="rect">
            <a:avLst/>
          </a:prstGeom>
          <a:solidFill>
            <a:srgbClr val="C0C0C0"/>
          </a:solidFill>
          <a:ln w="50800">
            <a:solidFill>
              <a:srgbClr val="FFFFFF"/>
            </a:solidFill>
            <a:miter lim="800000"/>
            <a:headEnd/>
            <a:tailEnd/>
          </a:ln>
        </p:spPr>
        <p:txBody>
          <a:bodyPr wrap="none" lIns="77879" tIns="38939" rIns="77879" bIns="38939" anchor="ctr"/>
          <a:lstStyle/>
          <a:p>
            <a:pPr defTabSz="781050" eaLnBrk="0" hangingPunct="0"/>
            <a:endParaRPr lang="it-IT" sz="3300">
              <a:latin typeface="Tahoma" pitchFamily="34" charset="0"/>
            </a:endParaRPr>
          </a:p>
        </p:txBody>
      </p:sp>
      <p:sp>
        <p:nvSpPr>
          <p:cNvPr id="3160" name="Rectangle 81"/>
          <p:cNvSpPr>
            <a:spLocks noChangeArrowheads="1"/>
          </p:cNvSpPr>
          <p:nvPr/>
        </p:nvSpPr>
        <p:spPr bwMode="auto">
          <a:xfrm>
            <a:off x="8382000" y="6553200"/>
            <a:ext cx="4343400" cy="1524000"/>
          </a:xfrm>
          <a:prstGeom prst="rect">
            <a:avLst/>
          </a:prstGeom>
          <a:solidFill>
            <a:srgbClr val="C0C0C0"/>
          </a:solidFill>
          <a:ln w="50800">
            <a:solidFill>
              <a:srgbClr val="FFFFFF"/>
            </a:solidFill>
            <a:miter lim="800000"/>
            <a:headEnd/>
            <a:tailEnd/>
          </a:ln>
        </p:spPr>
        <p:txBody>
          <a:bodyPr wrap="none" lIns="77879" tIns="38939" rIns="77879" bIns="38939" anchor="ctr"/>
          <a:lstStyle/>
          <a:p>
            <a:pPr defTabSz="781050" eaLnBrk="0" hangingPunct="0"/>
            <a:endParaRPr lang="it-IT" sz="3300">
              <a:latin typeface="Tahoma" pitchFamily="34" charset="0"/>
            </a:endParaRPr>
          </a:p>
        </p:txBody>
      </p:sp>
      <p:sp>
        <p:nvSpPr>
          <p:cNvPr id="3161" name="Rectangle 81"/>
          <p:cNvSpPr>
            <a:spLocks noChangeArrowheads="1"/>
          </p:cNvSpPr>
          <p:nvPr/>
        </p:nvSpPr>
        <p:spPr bwMode="auto">
          <a:xfrm>
            <a:off x="8382000" y="152400"/>
            <a:ext cx="4343400" cy="6248400"/>
          </a:xfrm>
          <a:prstGeom prst="rect">
            <a:avLst/>
          </a:prstGeom>
          <a:solidFill>
            <a:srgbClr val="C0C0C0"/>
          </a:solidFill>
          <a:ln w="50800">
            <a:solidFill>
              <a:srgbClr val="FFFFFF"/>
            </a:solidFill>
            <a:miter lim="800000"/>
            <a:headEnd/>
            <a:tailEnd/>
          </a:ln>
        </p:spPr>
        <p:txBody>
          <a:bodyPr wrap="none" lIns="77879" tIns="38939" rIns="77879" bIns="38939" anchor="ctr"/>
          <a:lstStyle/>
          <a:p>
            <a:pPr defTabSz="781050" eaLnBrk="0" hangingPunct="0"/>
            <a:endParaRPr lang="it-IT" sz="3300">
              <a:latin typeface="Tahoma" pitchFamily="34" charset="0"/>
            </a:endParaRPr>
          </a:p>
        </p:txBody>
      </p:sp>
      <p:sp>
        <p:nvSpPr>
          <p:cNvPr id="3162" name="Rectangle 81"/>
          <p:cNvSpPr>
            <a:spLocks noChangeArrowheads="1"/>
          </p:cNvSpPr>
          <p:nvPr/>
        </p:nvSpPr>
        <p:spPr bwMode="auto">
          <a:xfrm>
            <a:off x="8382000" y="8229600"/>
            <a:ext cx="6019800" cy="2895600"/>
          </a:xfrm>
          <a:prstGeom prst="rect">
            <a:avLst/>
          </a:prstGeom>
          <a:solidFill>
            <a:srgbClr val="C0C0C0"/>
          </a:solidFill>
          <a:ln w="50800">
            <a:solidFill>
              <a:srgbClr val="FFFFFF"/>
            </a:solidFill>
            <a:miter lim="800000"/>
            <a:headEnd/>
            <a:tailEnd/>
          </a:ln>
        </p:spPr>
        <p:txBody>
          <a:bodyPr wrap="none" lIns="77879" tIns="38939" rIns="77879" bIns="38939" anchor="ctr"/>
          <a:lstStyle/>
          <a:p>
            <a:pPr defTabSz="781050" eaLnBrk="0" hangingPunct="0"/>
            <a:endParaRPr lang="it-IT" sz="3300">
              <a:latin typeface="Tahoma" pitchFamily="34" charset="0"/>
            </a:endParaRPr>
          </a:p>
        </p:txBody>
      </p:sp>
      <p:sp>
        <p:nvSpPr>
          <p:cNvPr id="3163" name="Line 185"/>
          <p:cNvSpPr>
            <a:spLocks noChangeShapeType="1"/>
          </p:cNvSpPr>
          <p:nvPr/>
        </p:nvSpPr>
        <p:spPr bwMode="auto">
          <a:xfrm flipV="1">
            <a:off x="12725400" y="6934200"/>
            <a:ext cx="5334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164" name="Line 189"/>
          <p:cNvSpPr>
            <a:spLocks noChangeShapeType="1"/>
          </p:cNvSpPr>
          <p:nvPr/>
        </p:nvSpPr>
        <p:spPr bwMode="auto">
          <a:xfrm flipH="1" flipV="1">
            <a:off x="14859000" y="7924800"/>
            <a:ext cx="0" cy="18288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165" name="Text Box 47"/>
          <p:cNvSpPr txBox="1">
            <a:spLocks noChangeArrowheads="1"/>
          </p:cNvSpPr>
          <p:nvPr/>
        </p:nvSpPr>
        <p:spPr bwMode="auto">
          <a:xfrm>
            <a:off x="8499475" y="8291513"/>
            <a:ext cx="57499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79" tIns="38939" rIns="77879" bIns="38939">
            <a:spAutoFit/>
          </a:bodyPr>
          <a:lstStyle/>
          <a:p>
            <a:pPr defTabSz="781050" eaLnBrk="0" hangingPunct="0"/>
            <a:r>
              <a:rPr lang="it-IT" sz="1200" b="1">
                <a:solidFill>
                  <a:srgbClr val="FFFFFF"/>
                </a:solidFill>
                <a:latin typeface="Century Gothic" pitchFamily="34" charset="0"/>
              </a:rPr>
              <a:t>CAMBI</a:t>
            </a:r>
          </a:p>
          <a:p>
            <a:pPr defTabSz="781050" eaLnBrk="0" hangingPunct="0"/>
            <a:r>
              <a:rPr lang="it-IT" sz="900">
                <a:solidFill>
                  <a:srgbClr val="000000"/>
                </a:solidFill>
                <a:latin typeface="Century Gothic" pitchFamily="34" charset="0"/>
              </a:rPr>
              <a:t>Due cambi sono sempre disponibili con comandi in plancia:</a:t>
            </a:r>
          </a:p>
          <a:p>
            <a:pPr defTabSz="781050" eaLnBrk="0" hangingPunct="0">
              <a:buFontTx/>
              <a:buChar char="-"/>
            </a:pPr>
            <a:r>
              <a:rPr lang="it-IT" sz="900">
                <a:solidFill>
                  <a:srgbClr val="000000"/>
                </a:solidFill>
                <a:latin typeface="Century Gothic" pitchFamily="34" charset="0"/>
              </a:rPr>
              <a:t>Automatico ALLISON con convertitore di coppia</a:t>
            </a:r>
          </a:p>
          <a:p>
            <a:pPr defTabSz="781050" eaLnBrk="0" hangingPunct="0">
              <a:buFontTx/>
              <a:buChar char="-"/>
            </a:pPr>
            <a:r>
              <a:rPr lang="it-IT" sz="900">
                <a:solidFill>
                  <a:srgbClr val="000000"/>
                </a:solidFill>
                <a:latin typeface="Century Gothic" pitchFamily="34" charset="0"/>
              </a:rPr>
              <a:t> Manuale a 6 rapporti di tipo ZF</a:t>
            </a:r>
            <a:endParaRPr lang="it-IT" sz="900" i="1">
              <a:solidFill>
                <a:srgbClr val="000000"/>
              </a:solidFill>
              <a:latin typeface="Century Gothic" pitchFamily="34" charset="0"/>
            </a:endParaRPr>
          </a:p>
          <a:p>
            <a:pPr defTabSz="781050" eaLnBrk="0" hangingPunct="0"/>
            <a:endParaRPr lang="it-IT" sz="7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3166" name="Text Box 47"/>
          <p:cNvSpPr txBox="1">
            <a:spLocks noChangeArrowheads="1"/>
          </p:cNvSpPr>
          <p:nvPr/>
        </p:nvSpPr>
        <p:spPr bwMode="auto">
          <a:xfrm>
            <a:off x="8524875" y="242888"/>
            <a:ext cx="39719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79" tIns="38939" rIns="77879" bIns="38939">
            <a:spAutoFit/>
          </a:bodyPr>
          <a:lstStyle/>
          <a:p>
            <a:pPr defTabSz="781050" eaLnBrk="0" hangingPunct="0"/>
            <a:r>
              <a:rPr lang="it-IT" sz="1200" b="1">
                <a:solidFill>
                  <a:srgbClr val="FFFFFF"/>
                </a:solidFill>
                <a:latin typeface="Century Gothic" pitchFamily="34" charset="0"/>
              </a:rPr>
              <a:t>MOTORI</a:t>
            </a:r>
          </a:p>
          <a:p>
            <a:pPr defTabSz="781050" eaLnBrk="0" hangingPunct="0"/>
            <a:r>
              <a:rPr lang="it-IT" sz="900">
                <a:solidFill>
                  <a:srgbClr val="000000"/>
                </a:solidFill>
                <a:latin typeface="Century Gothic" pitchFamily="34" charset="0"/>
              </a:rPr>
              <a:t>4 cilindri turbodiesel  common rail multi jet. Da F1A di 2.3 litri e 116 cavalli, a F1C di 3 litri 16 valvole di 170 cavalli, la motorizzazione del T-REX è sempre all’avanguardia della tecnologia.</a:t>
            </a:r>
          </a:p>
        </p:txBody>
      </p:sp>
      <p:sp>
        <p:nvSpPr>
          <p:cNvPr id="3167" name="Text Box 47"/>
          <p:cNvSpPr txBox="1">
            <a:spLocks noChangeArrowheads="1"/>
          </p:cNvSpPr>
          <p:nvPr/>
        </p:nvSpPr>
        <p:spPr bwMode="auto">
          <a:xfrm>
            <a:off x="20391438" y="265113"/>
            <a:ext cx="1633537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79" tIns="38939" rIns="77879" bIns="38939">
            <a:spAutoFit/>
          </a:bodyPr>
          <a:lstStyle/>
          <a:p>
            <a:pPr defTabSz="781050" eaLnBrk="0" hangingPunct="0"/>
            <a:r>
              <a:rPr lang="it-IT" sz="1200" b="1" dirty="0">
                <a:solidFill>
                  <a:srgbClr val="FFFFFF"/>
                </a:solidFill>
                <a:latin typeface="Century Gothic" pitchFamily="34" charset="0"/>
              </a:rPr>
              <a:t>RIDUTTORE</a:t>
            </a:r>
          </a:p>
          <a:p>
            <a:pPr defTabSz="781050" eaLnBrk="0" hangingPunct="0"/>
            <a:r>
              <a:rPr lang="it-IT" sz="900" dirty="0">
                <a:solidFill>
                  <a:srgbClr val="000000"/>
                </a:solidFill>
                <a:latin typeface="Century Gothic" pitchFamily="34" charset="0"/>
              </a:rPr>
              <a:t>Progettato e costruito da BREMACH, il </a:t>
            </a:r>
          </a:p>
          <a:p>
            <a:pPr defTabSz="781050" eaLnBrk="0" hangingPunct="0"/>
            <a:r>
              <a:rPr lang="it-IT" sz="900" dirty="0">
                <a:solidFill>
                  <a:srgbClr val="000000"/>
                </a:solidFill>
                <a:latin typeface="Century Gothic" pitchFamily="34" charset="0"/>
              </a:rPr>
              <a:t>riduttore permette di aumentare la coppia</a:t>
            </a:r>
          </a:p>
          <a:p>
            <a:pPr defTabSz="781050" eaLnBrk="0" hangingPunct="0"/>
            <a:r>
              <a:rPr lang="it-IT" sz="900" dirty="0">
                <a:solidFill>
                  <a:srgbClr val="000000"/>
                </a:solidFill>
                <a:latin typeface="Century Gothic" pitchFamily="34" charset="0"/>
              </a:rPr>
              <a:t>alle ruote per la</a:t>
            </a:r>
          </a:p>
          <a:p>
            <a:pPr defTabSz="781050" eaLnBrk="0" hangingPunct="0"/>
            <a:r>
              <a:rPr lang="it-IT" sz="900" dirty="0">
                <a:solidFill>
                  <a:srgbClr val="000000"/>
                </a:solidFill>
                <a:latin typeface="Century Gothic" pitchFamily="34" charset="0"/>
              </a:rPr>
              <a:t>massima efficienza.</a:t>
            </a:r>
          </a:p>
          <a:p>
            <a:pPr defTabSz="781050" eaLnBrk="0" hangingPunct="0"/>
            <a:r>
              <a:rPr lang="it-IT" sz="900" dirty="0">
                <a:solidFill>
                  <a:srgbClr val="000000"/>
                </a:solidFill>
                <a:latin typeface="Century Gothic" pitchFamily="34" charset="0"/>
              </a:rPr>
              <a:t>Il pilota può scegliere</a:t>
            </a:r>
          </a:p>
          <a:p>
            <a:pPr defTabSz="781050" eaLnBrk="0" hangingPunct="0"/>
            <a:r>
              <a:rPr lang="it-IT" sz="900" dirty="0">
                <a:solidFill>
                  <a:srgbClr val="000000"/>
                </a:solidFill>
                <a:latin typeface="Century Gothic" pitchFamily="34" charset="0"/>
              </a:rPr>
              <a:t>di serie fra 2 rapporti: 1:</a:t>
            </a:r>
            <a:r>
              <a:rPr lang="it-IT" sz="900" dirty="0" err="1">
                <a:solidFill>
                  <a:srgbClr val="000000"/>
                </a:solidFill>
                <a:latin typeface="Century Gothic" pitchFamily="34" charset="0"/>
              </a:rPr>
              <a:t>1</a:t>
            </a:r>
            <a:r>
              <a:rPr lang="it-IT" sz="900" dirty="0">
                <a:solidFill>
                  <a:srgbClr val="000000"/>
                </a:solidFill>
                <a:latin typeface="Century Gothic" pitchFamily="34" charset="0"/>
              </a:rPr>
              <a:t> (H) e 1:3 (L).</a:t>
            </a:r>
          </a:p>
          <a:p>
            <a:pPr defTabSz="781050" eaLnBrk="0" hangingPunct="0"/>
            <a:r>
              <a:rPr lang="it-IT" sz="900" dirty="0">
                <a:solidFill>
                  <a:srgbClr val="000000"/>
                </a:solidFill>
                <a:latin typeface="Century Gothic" pitchFamily="34" charset="0"/>
              </a:rPr>
              <a:t>Include il differenziale centrale (bloccabile di serie) per una trazione permanente efficace in tutte le </a:t>
            </a:r>
            <a:r>
              <a:rPr lang="it-IT" sz="900" dirty="0" err="1">
                <a:solidFill>
                  <a:srgbClr val="000000"/>
                </a:solidFill>
                <a:latin typeface="Century Gothic" pitchFamily="34" charset="0"/>
              </a:rPr>
              <a:t>situaizoni</a:t>
            </a:r>
            <a:r>
              <a:rPr lang="it-IT" sz="900" dirty="0">
                <a:solidFill>
                  <a:srgbClr val="000000"/>
                </a:solidFill>
                <a:latin typeface="Century Gothic" pitchFamily="34" charset="0"/>
              </a:rPr>
              <a:t>.</a:t>
            </a:r>
          </a:p>
        </p:txBody>
      </p:sp>
      <p:pic>
        <p:nvPicPr>
          <p:cNvPr id="3168" name="Picture 197" descr="LogoFPT"/>
          <p:cNvPicPr>
            <a:picLocks noChangeAspect="1" noChangeArrowheads="1"/>
          </p:cNvPicPr>
          <p:nvPr/>
        </p:nvPicPr>
        <p:blipFill>
          <a:blip r:embed="rId6" cstate="email">
            <a:lum bright="-24000"/>
          </a:blip>
          <a:srcRect/>
          <a:stretch>
            <a:fillRect/>
          </a:stretch>
        </p:blipFill>
        <p:spPr bwMode="auto">
          <a:xfrm>
            <a:off x="11125200" y="5878513"/>
            <a:ext cx="1371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9" name="Text Box 47"/>
          <p:cNvSpPr txBox="1">
            <a:spLocks noChangeArrowheads="1"/>
          </p:cNvSpPr>
          <p:nvPr/>
        </p:nvSpPr>
        <p:spPr bwMode="auto">
          <a:xfrm>
            <a:off x="8534400" y="6662738"/>
            <a:ext cx="411480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79" tIns="38939" rIns="77879" bIns="38939">
            <a:spAutoFit/>
          </a:bodyPr>
          <a:lstStyle/>
          <a:p>
            <a:pPr defTabSz="781050" eaLnBrk="0" hangingPunct="0"/>
            <a:r>
              <a:rPr lang="it-IT" sz="1200" b="1">
                <a:solidFill>
                  <a:srgbClr val="FFFFFF"/>
                </a:solidFill>
                <a:latin typeface="Century Gothic" pitchFamily="34" charset="0"/>
              </a:rPr>
              <a:t>PRESE DI FORZA</a:t>
            </a:r>
          </a:p>
          <a:p>
            <a:pPr defTabSz="781050" eaLnBrk="0" hangingPunct="0"/>
            <a:r>
              <a:rPr lang="it-IT" sz="900">
                <a:solidFill>
                  <a:srgbClr val="000000"/>
                </a:solidFill>
                <a:latin typeface="Century Gothic" pitchFamily="34" charset="0"/>
                <a:cs typeface="Times New Roman" charset="0"/>
              </a:rPr>
              <a:t>Possono essere montati vari tipi di prese di forza per il prelievo del moto, in funzione del tipo di impiego e delle prestazioni richieste fino a una potenza di 55 Kw </a:t>
            </a:r>
          </a:p>
          <a:p>
            <a:pPr defTabSz="781050" eaLnBrk="0" hangingPunct="0"/>
            <a:endParaRPr lang="it-IT" sz="900">
              <a:solidFill>
                <a:srgbClr val="000000"/>
              </a:solidFill>
              <a:latin typeface="Century Gothic" pitchFamily="34" charset="0"/>
              <a:cs typeface="Times New Roman" charset="0"/>
            </a:endParaRPr>
          </a:p>
          <a:p>
            <a:pPr defTabSz="781050" eaLnBrk="0" hangingPunct="0"/>
            <a:r>
              <a:rPr lang="it-IT" sz="900">
                <a:solidFill>
                  <a:srgbClr val="000000"/>
                </a:solidFill>
                <a:latin typeface="Century Gothic" pitchFamily="34" charset="0"/>
                <a:cs typeface="Times New Roman" charset="0"/>
              </a:rPr>
              <a:t>- sul cambio</a:t>
            </a:r>
          </a:p>
          <a:p>
            <a:pPr defTabSz="781050" eaLnBrk="0" hangingPunct="0"/>
            <a:r>
              <a:rPr lang="it-IT" sz="900">
                <a:solidFill>
                  <a:srgbClr val="000000"/>
                </a:solidFill>
                <a:latin typeface="Century Gothic" pitchFamily="34" charset="0"/>
                <a:cs typeface="Times New Roman" charset="0"/>
              </a:rPr>
              <a:t>- sul riduttore ripartitore</a:t>
            </a:r>
          </a:p>
          <a:p>
            <a:pPr defTabSz="781050" eaLnBrk="0" hangingPunct="0"/>
            <a:r>
              <a:rPr lang="it-IT" sz="900">
                <a:solidFill>
                  <a:srgbClr val="000000"/>
                </a:solidFill>
                <a:latin typeface="Century Gothic" pitchFamily="34" charset="0"/>
                <a:cs typeface="Times New Roman" charset="0"/>
              </a:rPr>
              <a:t>- sulla parte anteriore del motore</a:t>
            </a:r>
          </a:p>
          <a:p>
            <a:pPr defTabSz="781050" eaLnBrk="0" hangingPunct="0"/>
            <a:r>
              <a:rPr lang="it-IT" sz="900">
                <a:solidFill>
                  <a:srgbClr val="000000"/>
                </a:solidFill>
                <a:latin typeface="Century Gothic" pitchFamily="34" charset="0"/>
                <a:cs typeface="Times New Roman" charset="0"/>
              </a:rPr>
              <a:t>- sulla parte posteriore del veicolo</a:t>
            </a:r>
          </a:p>
          <a:p>
            <a:pPr defTabSz="781050" eaLnBrk="0" hangingPunct="0"/>
            <a:endParaRPr lang="it-IT" sz="9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3170" name="Text Box 47"/>
          <p:cNvSpPr txBox="1">
            <a:spLocks noChangeArrowheads="1"/>
          </p:cNvSpPr>
          <p:nvPr/>
        </p:nvSpPr>
        <p:spPr bwMode="auto">
          <a:xfrm>
            <a:off x="8601075" y="5380038"/>
            <a:ext cx="25241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79" tIns="38939" rIns="77879" bIns="38939">
            <a:spAutoFit/>
          </a:bodyPr>
          <a:lstStyle/>
          <a:p>
            <a:pPr defTabSz="781050" eaLnBrk="0" hangingPunct="0"/>
            <a:r>
              <a:rPr lang="it-IT" sz="1200" b="1" dirty="0">
                <a:solidFill>
                  <a:srgbClr val="FFFFFF"/>
                </a:solidFill>
                <a:latin typeface="Century Gothic" pitchFamily="34" charset="0"/>
              </a:rPr>
              <a:t>IVECO</a:t>
            </a:r>
          </a:p>
          <a:p>
            <a:pPr defTabSz="781050" eaLnBrk="0" hangingPunct="0"/>
            <a:r>
              <a:rPr lang="it-IT" sz="900" dirty="0">
                <a:solidFill>
                  <a:srgbClr val="000000"/>
                </a:solidFill>
                <a:latin typeface="Century Gothic" pitchFamily="34" charset="0"/>
              </a:rPr>
              <a:t>BREMACH  ha scelto FIAT POWER TRAIN (FPT) per motorizzare  i suoi veicoli. Concepiti con l’aiuto di DARMAK, i motori FPT sono ad oggi tra i più affidabili e moderni del mercato</a:t>
            </a:r>
          </a:p>
        </p:txBody>
      </p:sp>
      <p:pic>
        <p:nvPicPr>
          <p:cNvPr id="3171" name="Picture 200" descr="riduttor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759863" y="228600"/>
            <a:ext cx="18494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2" name="Rectangle 81"/>
          <p:cNvSpPr>
            <a:spLocks noChangeArrowheads="1"/>
          </p:cNvSpPr>
          <p:nvPr/>
        </p:nvSpPr>
        <p:spPr bwMode="auto">
          <a:xfrm>
            <a:off x="20345400" y="3736975"/>
            <a:ext cx="3276600" cy="1825625"/>
          </a:xfrm>
          <a:prstGeom prst="rect">
            <a:avLst/>
          </a:prstGeom>
          <a:solidFill>
            <a:srgbClr val="C0C0C0"/>
          </a:solidFill>
          <a:ln w="50800">
            <a:solidFill>
              <a:srgbClr val="FFFFFF"/>
            </a:solidFill>
            <a:miter lim="800000"/>
            <a:headEnd/>
            <a:tailEnd/>
          </a:ln>
        </p:spPr>
        <p:txBody>
          <a:bodyPr wrap="none" lIns="77879" tIns="38939" rIns="77879" bIns="38939" anchor="ctr"/>
          <a:lstStyle/>
          <a:p>
            <a:pPr defTabSz="781050" eaLnBrk="0" hangingPunct="0"/>
            <a:endParaRPr lang="it-IT" sz="3300">
              <a:latin typeface="Tahoma" pitchFamily="34" charset="0"/>
            </a:endParaRPr>
          </a:p>
        </p:txBody>
      </p:sp>
      <p:sp>
        <p:nvSpPr>
          <p:cNvPr id="3173" name="Line 206"/>
          <p:cNvSpPr>
            <a:spLocks noChangeShapeType="1"/>
          </p:cNvSpPr>
          <p:nvPr/>
        </p:nvSpPr>
        <p:spPr bwMode="auto">
          <a:xfrm flipH="1">
            <a:off x="16383000" y="2743200"/>
            <a:ext cx="3962400" cy="29718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174" name="Rectangle 81"/>
          <p:cNvSpPr>
            <a:spLocks noChangeArrowheads="1"/>
          </p:cNvSpPr>
          <p:nvPr/>
        </p:nvSpPr>
        <p:spPr bwMode="auto">
          <a:xfrm>
            <a:off x="19583400" y="7715250"/>
            <a:ext cx="4038600" cy="1885950"/>
          </a:xfrm>
          <a:prstGeom prst="rect">
            <a:avLst/>
          </a:prstGeom>
          <a:solidFill>
            <a:srgbClr val="C0C0C0"/>
          </a:solidFill>
          <a:ln w="50800">
            <a:solidFill>
              <a:srgbClr val="FFFFFF"/>
            </a:solidFill>
            <a:miter lim="800000"/>
            <a:headEnd/>
            <a:tailEnd/>
          </a:ln>
        </p:spPr>
        <p:txBody>
          <a:bodyPr wrap="none" lIns="77879" tIns="38939" rIns="77879" bIns="38939" anchor="ctr"/>
          <a:lstStyle/>
          <a:p>
            <a:pPr defTabSz="781050" eaLnBrk="0" hangingPunct="0"/>
            <a:endParaRPr lang="it-IT" sz="3300">
              <a:latin typeface="Tahoma" pitchFamily="34" charset="0"/>
            </a:endParaRPr>
          </a:p>
        </p:txBody>
      </p:sp>
      <p:sp>
        <p:nvSpPr>
          <p:cNvPr id="3175" name="Rectangle 81"/>
          <p:cNvSpPr>
            <a:spLocks noChangeArrowheads="1"/>
          </p:cNvSpPr>
          <p:nvPr/>
        </p:nvSpPr>
        <p:spPr bwMode="auto">
          <a:xfrm>
            <a:off x="15030450" y="8534400"/>
            <a:ext cx="1504950" cy="1066800"/>
          </a:xfrm>
          <a:prstGeom prst="rect">
            <a:avLst/>
          </a:prstGeom>
          <a:solidFill>
            <a:srgbClr val="C0C0C0"/>
          </a:solidFill>
          <a:ln w="50800">
            <a:solidFill>
              <a:srgbClr val="FFFFFF"/>
            </a:solidFill>
            <a:miter lim="800000"/>
            <a:headEnd/>
            <a:tailEnd/>
          </a:ln>
        </p:spPr>
        <p:txBody>
          <a:bodyPr wrap="none" lIns="77879" tIns="38939" rIns="77879" bIns="38939" anchor="ctr"/>
          <a:lstStyle/>
          <a:p>
            <a:pPr defTabSz="781050" eaLnBrk="0" hangingPunct="0"/>
            <a:endParaRPr lang="it-IT" sz="3300">
              <a:latin typeface="Tahoma" pitchFamily="34" charset="0"/>
            </a:endParaRPr>
          </a:p>
        </p:txBody>
      </p:sp>
      <p:sp>
        <p:nvSpPr>
          <p:cNvPr id="3176" name="Text Box 47"/>
          <p:cNvSpPr txBox="1">
            <a:spLocks noChangeArrowheads="1"/>
          </p:cNvSpPr>
          <p:nvPr/>
        </p:nvSpPr>
        <p:spPr bwMode="auto">
          <a:xfrm>
            <a:off x="20359688" y="5715000"/>
            <a:ext cx="15938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79" tIns="38939" rIns="77879" bIns="38939">
            <a:spAutoFit/>
          </a:bodyPr>
          <a:lstStyle/>
          <a:p>
            <a:pPr defTabSz="781050" eaLnBrk="0" hangingPunct="0"/>
            <a:r>
              <a:rPr lang="it-IT" sz="1200" b="1">
                <a:solidFill>
                  <a:srgbClr val="FFFFFF"/>
                </a:solidFill>
                <a:latin typeface="Century Gothic" pitchFamily="34" charset="0"/>
              </a:rPr>
              <a:t>FRENI  </a:t>
            </a:r>
          </a:p>
          <a:p>
            <a:pPr defTabSz="781050" eaLnBrk="0" hangingPunct="0"/>
            <a:r>
              <a:rPr lang="it-IT" sz="900">
                <a:solidFill>
                  <a:srgbClr val="000000"/>
                </a:solidFill>
                <a:latin typeface="Century Gothic" pitchFamily="34" charset="0"/>
              </a:rPr>
              <a:t>Sviluppati da BREMACH.</a:t>
            </a:r>
          </a:p>
          <a:p>
            <a:pPr defTabSz="781050" eaLnBrk="0" hangingPunct="0"/>
            <a:r>
              <a:rPr lang="it-IT" sz="900">
                <a:solidFill>
                  <a:srgbClr val="000000"/>
                </a:solidFill>
                <a:latin typeface="Century Gothic" pitchFamily="34" charset="0"/>
              </a:rPr>
              <a:t>A doppio circuito idraulico indipendente.</a:t>
            </a:r>
          </a:p>
          <a:p>
            <a:pPr defTabSz="781050" eaLnBrk="0" hangingPunct="0"/>
            <a:r>
              <a:rPr lang="it-IT" sz="900">
                <a:solidFill>
                  <a:srgbClr val="000000"/>
                </a:solidFill>
                <a:latin typeface="Century Gothic" pitchFamily="34" charset="0"/>
              </a:rPr>
              <a:t>4 freni a disco, auto ventilati su anteriore, con ABS disinseribile, e sensore di decelerazione longitudinale</a:t>
            </a:r>
          </a:p>
          <a:p>
            <a:pPr defTabSz="781050" eaLnBrk="0" hangingPunct="0"/>
            <a:r>
              <a:rPr lang="it-IT" sz="900">
                <a:solidFill>
                  <a:srgbClr val="000000"/>
                </a:solidFill>
                <a:latin typeface="Century Gothic" pitchFamily="34" charset="0"/>
              </a:rPr>
              <a:t>Pinze BREMBO e ABS BOSCH.</a:t>
            </a:r>
            <a:endParaRPr lang="it-IT" sz="7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3177" name="Text Box 47"/>
          <p:cNvSpPr txBox="1">
            <a:spLocks noChangeArrowheads="1"/>
          </p:cNvSpPr>
          <p:nvPr/>
        </p:nvSpPr>
        <p:spPr bwMode="auto">
          <a:xfrm>
            <a:off x="19577050" y="7721600"/>
            <a:ext cx="37877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79" tIns="38939" rIns="77879" bIns="38939">
            <a:spAutoFit/>
          </a:bodyPr>
          <a:lstStyle/>
          <a:p>
            <a:pPr defTabSz="781050" eaLnBrk="0" hangingPunct="0"/>
            <a:r>
              <a:rPr lang="it-IT" sz="1200" b="1">
                <a:solidFill>
                  <a:srgbClr val="FFFFFF"/>
                </a:solidFill>
                <a:latin typeface="Century Gothic" pitchFamily="34" charset="0"/>
              </a:rPr>
              <a:t>ASSALI</a:t>
            </a:r>
          </a:p>
          <a:p>
            <a:pPr defTabSz="781050" eaLnBrk="0" hangingPunct="0"/>
            <a:r>
              <a:rPr lang="it-IT" sz="900">
                <a:solidFill>
                  <a:srgbClr val="000000"/>
                </a:solidFill>
                <a:latin typeface="Century Gothic" pitchFamily="34" charset="0"/>
              </a:rPr>
              <a:t>Di tipo rigido, con sospensioni a balestra ed ammortizzatori telescopici a doppio effetto per la massima stabilità anche in situazioni estreme. Gli assali sono interamente progettati, costruiti e sviluppati da BREMACH. </a:t>
            </a:r>
            <a:endParaRPr lang="it-IT" sz="7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3178" name="Text Box 47"/>
          <p:cNvSpPr txBox="1">
            <a:spLocks noChangeArrowheads="1"/>
          </p:cNvSpPr>
          <p:nvPr/>
        </p:nvSpPr>
        <p:spPr bwMode="auto">
          <a:xfrm>
            <a:off x="15011400" y="8534400"/>
            <a:ext cx="1541463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79" tIns="38939" rIns="77879" bIns="38939">
            <a:spAutoFit/>
          </a:bodyPr>
          <a:lstStyle/>
          <a:p>
            <a:pPr defTabSz="781050" eaLnBrk="0" hangingPunct="0"/>
            <a:r>
              <a:rPr lang="it-IT" sz="1200" b="1">
                <a:solidFill>
                  <a:srgbClr val="FFFFFF"/>
                </a:solidFill>
                <a:latin typeface="Century Gothic" pitchFamily="34" charset="0"/>
              </a:rPr>
              <a:t>SERBATOI</a:t>
            </a:r>
          </a:p>
          <a:p>
            <a:pPr defTabSz="781050" eaLnBrk="0" hangingPunct="0"/>
            <a:r>
              <a:rPr lang="it-IT" sz="900">
                <a:solidFill>
                  <a:srgbClr val="000000"/>
                </a:solidFill>
                <a:latin typeface="Century Gothic" pitchFamily="34" charset="0"/>
              </a:rPr>
              <a:t>In acciaio inox con capacità di 70l(serie) o 140l (optional).</a:t>
            </a:r>
          </a:p>
          <a:p>
            <a:pPr defTabSz="781050" eaLnBrk="0" hangingPunct="0"/>
            <a:r>
              <a:rPr lang="it-IT" sz="900">
                <a:solidFill>
                  <a:srgbClr val="000000"/>
                </a:solidFill>
                <a:latin typeface="Century Gothic" pitchFamily="34" charset="0"/>
              </a:rPr>
              <a:t>90l su T-REX cabina doppia.</a:t>
            </a:r>
          </a:p>
          <a:p>
            <a:pPr defTabSz="781050" eaLnBrk="0" hangingPunct="0"/>
            <a:endParaRPr lang="it-IT" sz="90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3179" name="Picture 220" descr="front-axle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9797713" y="8472488"/>
            <a:ext cx="3584575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0" name="Picture 222" descr="freni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988463" y="5949950"/>
            <a:ext cx="156051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1" name="Text Box 84"/>
          <p:cNvSpPr txBox="1">
            <a:spLocks noChangeArrowheads="1"/>
          </p:cNvSpPr>
          <p:nvPr/>
        </p:nvSpPr>
        <p:spPr bwMode="auto">
          <a:xfrm>
            <a:off x="11596688" y="2465388"/>
            <a:ext cx="1052512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879" tIns="38939" rIns="77879" bIns="38939">
            <a:spAutoFit/>
          </a:bodyPr>
          <a:lstStyle/>
          <a:p>
            <a:pPr algn="r" defTabSz="781050" eaLnBrk="0" hangingPunct="0"/>
            <a:r>
              <a:rPr lang="it-IT" sz="1700" b="1">
                <a:solidFill>
                  <a:srgbClr val="000000"/>
                </a:solidFill>
                <a:latin typeface="Century Gothic" pitchFamily="34" charset="0"/>
              </a:rPr>
              <a:t>F1A</a:t>
            </a:r>
          </a:p>
          <a:p>
            <a:pPr algn="r" defTabSz="781050" eaLnBrk="0" hangingPunct="0"/>
            <a:r>
              <a:rPr lang="it-IT" sz="1100" b="1">
                <a:solidFill>
                  <a:srgbClr val="000000"/>
                </a:solidFill>
                <a:latin typeface="Century Gothic" pitchFamily="34" charset="0"/>
              </a:rPr>
              <a:t>2.3 l  - 116 cv</a:t>
            </a:r>
          </a:p>
          <a:p>
            <a:pPr algn="r" defTabSz="781050" eaLnBrk="0" hangingPunct="0"/>
            <a:r>
              <a:rPr lang="it-IT" sz="1100" b="1">
                <a:solidFill>
                  <a:srgbClr val="000000"/>
                </a:solidFill>
                <a:latin typeface="Century Gothic" pitchFamily="34" charset="0"/>
              </a:rPr>
              <a:t>Euro 4</a:t>
            </a:r>
          </a:p>
        </p:txBody>
      </p:sp>
      <p:pic>
        <p:nvPicPr>
          <p:cNvPr id="3182" name="Picture 231" descr="F1A_116cv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131425" y="949325"/>
            <a:ext cx="183197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3" name="Text Box 84"/>
          <p:cNvSpPr txBox="1">
            <a:spLocks noChangeArrowheads="1"/>
          </p:cNvSpPr>
          <p:nvPr/>
        </p:nvSpPr>
        <p:spPr bwMode="auto">
          <a:xfrm>
            <a:off x="11734800" y="10787063"/>
            <a:ext cx="2478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879" tIns="38939" rIns="77879" bIns="38939">
            <a:spAutoFit/>
          </a:bodyPr>
          <a:lstStyle/>
          <a:p>
            <a:pPr defTabSz="781050" eaLnBrk="0" hangingPunct="0"/>
            <a:r>
              <a:rPr lang="it-IT" sz="1700" b="1">
                <a:solidFill>
                  <a:srgbClr val="000000"/>
                </a:solidFill>
                <a:latin typeface="Century Gothic" pitchFamily="34" charset="0"/>
              </a:rPr>
              <a:t>ALLISON </a:t>
            </a:r>
            <a:r>
              <a:rPr lang="it-IT" sz="1100" b="1">
                <a:solidFill>
                  <a:srgbClr val="000000"/>
                </a:solidFill>
                <a:latin typeface="Century Gothic" pitchFamily="34" charset="0"/>
              </a:rPr>
              <a:t>Automatico 5 marce</a:t>
            </a:r>
          </a:p>
        </p:txBody>
      </p:sp>
      <p:sp>
        <p:nvSpPr>
          <p:cNvPr id="3184" name="Text Box 84"/>
          <p:cNvSpPr txBox="1">
            <a:spLocks noChangeArrowheads="1"/>
          </p:cNvSpPr>
          <p:nvPr/>
        </p:nvSpPr>
        <p:spPr bwMode="auto">
          <a:xfrm>
            <a:off x="9031288" y="10787063"/>
            <a:ext cx="16367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879" tIns="38939" rIns="77879" bIns="38939">
            <a:spAutoFit/>
          </a:bodyPr>
          <a:lstStyle/>
          <a:p>
            <a:pPr algn="r" defTabSz="781050" eaLnBrk="0" hangingPunct="0"/>
            <a:r>
              <a:rPr lang="it-IT" sz="1700" b="1">
                <a:solidFill>
                  <a:srgbClr val="000000"/>
                </a:solidFill>
                <a:latin typeface="Century Gothic" pitchFamily="34" charset="0"/>
              </a:rPr>
              <a:t>ZF </a:t>
            </a:r>
            <a:r>
              <a:rPr lang="it-IT" sz="1100" b="1">
                <a:solidFill>
                  <a:srgbClr val="000000"/>
                </a:solidFill>
                <a:latin typeface="Century Gothic" pitchFamily="34" charset="0"/>
              </a:rPr>
              <a:t>manuale 6 marce</a:t>
            </a:r>
          </a:p>
        </p:txBody>
      </p:sp>
      <p:pic>
        <p:nvPicPr>
          <p:cNvPr id="3185" name="Picture 234" descr="cambio6m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686800" y="8915400"/>
            <a:ext cx="26670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6" name="Picture 235" descr="allisson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1582400" y="8804275"/>
            <a:ext cx="25908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7" name="Rectangle 81"/>
          <p:cNvSpPr>
            <a:spLocks noChangeArrowheads="1"/>
          </p:cNvSpPr>
          <p:nvPr/>
        </p:nvSpPr>
        <p:spPr bwMode="auto">
          <a:xfrm>
            <a:off x="14554200" y="9753600"/>
            <a:ext cx="9067800" cy="1322388"/>
          </a:xfrm>
          <a:prstGeom prst="rect">
            <a:avLst/>
          </a:prstGeom>
          <a:solidFill>
            <a:srgbClr val="C0C0C0"/>
          </a:solidFill>
          <a:ln w="50800">
            <a:solidFill>
              <a:srgbClr val="FFFFFF"/>
            </a:solidFill>
            <a:miter lim="800000"/>
            <a:headEnd/>
            <a:tailEnd/>
          </a:ln>
        </p:spPr>
        <p:txBody>
          <a:bodyPr wrap="none" lIns="77879" tIns="38939" rIns="77879" bIns="38939" anchor="ctr"/>
          <a:lstStyle/>
          <a:p>
            <a:pPr defTabSz="781050" eaLnBrk="0" hangingPunct="0"/>
            <a:endParaRPr lang="it-IT" sz="3300">
              <a:latin typeface="Tahoma" pitchFamily="34" charset="0"/>
            </a:endParaRPr>
          </a:p>
        </p:txBody>
      </p:sp>
      <p:sp>
        <p:nvSpPr>
          <p:cNvPr id="3188" name="Text Box 84"/>
          <p:cNvSpPr txBox="1">
            <a:spLocks noChangeArrowheads="1"/>
          </p:cNvSpPr>
          <p:nvPr/>
        </p:nvSpPr>
        <p:spPr bwMode="auto">
          <a:xfrm>
            <a:off x="15644813" y="10596563"/>
            <a:ext cx="12715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879" tIns="38939" rIns="77879" bIns="38939">
            <a:spAutoFit/>
          </a:bodyPr>
          <a:lstStyle/>
          <a:p>
            <a:pPr defTabSz="781050" eaLnBrk="0" hangingPunct="0"/>
            <a:r>
              <a:rPr lang="it-IT" sz="1700" b="1">
                <a:solidFill>
                  <a:srgbClr val="000000"/>
                </a:solidFill>
                <a:latin typeface="Century Gothic" pitchFamily="34" charset="0"/>
              </a:rPr>
              <a:t>STRADALE</a:t>
            </a:r>
          </a:p>
          <a:p>
            <a:pPr defTabSz="781050" eaLnBrk="0" hangingPunct="0"/>
            <a:r>
              <a:rPr lang="it-IT" sz="1100" b="1">
                <a:solidFill>
                  <a:srgbClr val="000000"/>
                </a:solidFill>
                <a:latin typeface="Century Gothic" pitchFamily="34" charset="0"/>
              </a:rPr>
              <a:t>225.75R17.5 3.5 T</a:t>
            </a:r>
          </a:p>
        </p:txBody>
      </p:sp>
      <p:sp>
        <p:nvSpPr>
          <p:cNvPr id="3189" name="Text Box 84"/>
          <p:cNvSpPr txBox="1">
            <a:spLocks noChangeArrowheads="1"/>
          </p:cNvSpPr>
          <p:nvPr/>
        </p:nvSpPr>
        <p:spPr bwMode="auto">
          <a:xfrm>
            <a:off x="18008600" y="10572750"/>
            <a:ext cx="11938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879" tIns="38939" rIns="77879" bIns="38939">
            <a:spAutoFit/>
          </a:bodyPr>
          <a:lstStyle/>
          <a:p>
            <a:pPr defTabSz="781050" eaLnBrk="0" hangingPunct="0"/>
            <a:r>
              <a:rPr lang="it-IT" sz="1700" b="1">
                <a:solidFill>
                  <a:srgbClr val="000000"/>
                </a:solidFill>
                <a:latin typeface="Century Gothic" pitchFamily="34" charset="0"/>
              </a:rPr>
              <a:t>SPECIAL</a:t>
            </a:r>
          </a:p>
          <a:p>
            <a:pPr defTabSz="781050" eaLnBrk="0" hangingPunct="0"/>
            <a:r>
              <a:rPr lang="it-IT" sz="1100" b="1">
                <a:solidFill>
                  <a:srgbClr val="000000"/>
                </a:solidFill>
                <a:latin typeface="Century Gothic" pitchFamily="34" charset="0"/>
              </a:rPr>
              <a:t>315.80R16 3.5 T </a:t>
            </a:r>
          </a:p>
        </p:txBody>
      </p:sp>
      <p:sp>
        <p:nvSpPr>
          <p:cNvPr id="3190" name="Text Box 84"/>
          <p:cNvSpPr txBox="1">
            <a:spLocks noChangeArrowheads="1"/>
          </p:cNvSpPr>
          <p:nvPr/>
        </p:nvSpPr>
        <p:spPr bwMode="auto">
          <a:xfrm>
            <a:off x="20169188" y="10596563"/>
            <a:ext cx="1639887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879" tIns="38939" rIns="77879" bIns="38939">
            <a:spAutoFit/>
          </a:bodyPr>
          <a:lstStyle/>
          <a:p>
            <a:pPr defTabSz="781050" eaLnBrk="0" hangingPunct="0"/>
            <a:r>
              <a:rPr lang="it-IT" sz="1700" b="1">
                <a:solidFill>
                  <a:srgbClr val="000000"/>
                </a:solidFill>
                <a:latin typeface="Century Gothic" pitchFamily="34" charset="0"/>
              </a:rPr>
              <a:t>OFF-ROAD</a:t>
            </a:r>
          </a:p>
          <a:p>
            <a:pPr defTabSz="781050" eaLnBrk="0" hangingPunct="0"/>
            <a:r>
              <a:rPr lang="it-IT" sz="1100" b="1">
                <a:solidFill>
                  <a:srgbClr val="000000"/>
                </a:solidFill>
                <a:latin typeface="Century Gothic" pitchFamily="34" charset="0"/>
              </a:rPr>
              <a:t>255.100R16 3.5 T -6.0 T</a:t>
            </a:r>
          </a:p>
        </p:txBody>
      </p:sp>
      <p:sp>
        <p:nvSpPr>
          <p:cNvPr id="3191" name="Text Box 84"/>
          <p:cNvSpPr txBox="1">
            <a:spLocks noChangeArrowheads="1"/>
          </p:cNvSpPr>
          <p:nvPr/>
        </p:nvSpPr>
        <p:spPr bwMode="auto">
          <a:xfrm>
            <a:off x="22402800" y="10596563"/>
            <a:ext cx="1271588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879" tIns="38939" rIns="77879" bIns="38939">
            <a:spAutoFit/>
          </a:bodyPr>
          <a:lstStyle/>
          <a:p>
            <a:pPr defTabSz="781050" eaLnBrk="0" hangingPunct="0"/>
            <a:r>
              <a:rPr lang="it-IT" sz="1700" b="1">
                <a:solidFill>
                  <a:srgbClr val="000000"/>
                </a:solidFill>
                <a:latin typeface="Century Gothic" pitchFamily="34" charset="0"/>
              </a:rPr>
              <a:t>STRADALE</a:t>
            </a:r>
          </a:p>
          <a:p>
            <a:pPr defTabSz="781050" eaLnBrk="0" hangingPunct="0"/>
            <a:r>
              <a:rPr lang="it-IT" sz="1100" b="1">
                <a:solidFill>
                  <a:srgbClr val="000000"/>
                </a:solidFill>
                <a:latin typeface="Century Gothic" pitchFamily="34" charset="0"/>
              </a:rPr>
              <a:t>245.70R17.5 6.0 T</a:t>
            </a:r>
          </a:p>
        </p:txBody>
      </p:sp>
      <p:pic>
        <p:nvPicPr>
          <p:cNvPr id="3192" name="Picture 241" descr="wheel60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1488400" y="9812338"/>
            <a:ext cx="1190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3" name="Picture 242" descr="wheel35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4630400" y="9829800"/>
            <a:ext cx="12112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4" name="Picture 243" descr="wheelmich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9127788" y="9812338"/>
            <a:ext cx="1217612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5" name="Picture 244" descr="wheelsabia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16992600" y="9812338"/>
            <a:ext cx="11398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6" name="Rectangle 81"/>
          <p:cNvSpPr>
            <a:spLocks noChangeArrowheads="1"/>
          </p:cNvSpPr>
          <p:nvPr/>
        </p:nvSpPr>
        <p:spPr bwMode="auto">
          <a:xfrm>
            <a:off x="15544800" y="152400"/>
            <a:ext cx="4648200" cy="2133600"/>
          </a:xfrm>
          <a:prstGeom prst="rect">
            <a:avLst/>
          </a:prstGeom>
          <a:solidFill>
            <a:srgbClr val="C0C0C0"/>
          </a:solidFill>
          <a:ln w="50800">
            <a:solidFill>
              <a:srgbClr val="FFFFFF"/>
            </a:solidFill>
            <a:miter lim="800000"/>
            <a:headEnd/>
            <a:tailEnd/>
          </a:ln>
        </p:spPr>
        <p:txBody>
          <a:bodyPr wrap="none" lIns="77879" tIns="38939" rIns="77879" bIns="38939" anchor="ctr"/>
          <a:lstStyle/>
          <a:p>
            <a:pPr defTabSz="781050" eaLnBrk="0" hangingPunct="0"/>
            <a:endParaRPr lang="it-IT" sz="3300">
              <a:latin typeface="Tahoma" pitchFamily="34" charset="0"/>
            </a:endParaRPr>
          </a:p>
        </p:txBody>
      </p:sp>
      <p:sp>
        <p:nvSpPr>
          <p:cNvPr id="3197" name="Text Box 84"/>
          <p:cNvSpPr txBox="1">
            <a:spLocks noChangeArrowheads="1"/>
          </p:cNvSpPr>
          <p:nvPr/>
        </p:nvSpPr>
        <p:spPr bwMode="auto">
          <a:xfrm>
            <a:off x="16048038" y="1703388"/>
            <a:ext cx="41021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879" tIns="38939" rIns="77879" bIns="38939">
            <a:spAutoFit/>
          </a:bodyPr>
          <a:lstStyle/>
          <a:p>
            <a:pPr algn="ctr" defTabSz="781050" eaLnBrk="0" hangingPunct="0"/>
            <a:r>
              <a:rPr lang="it-IT" sz="1700" b="1">
                <a:solidFill>
                  <a:srgbClr val="000000"/>
                </a:solidFill>
                <a:latin typeface="Century Gothic" pitchFamily="34" charset="0"/>
              </a:rPr>
              <a:t>PASSI </a:t>
            </a:r>
            <a:r>
              <a:rPr lang="it-IT" sz="1400" b="1">
                <a:solidFill>
                  <a:srgbClr val="000000"/>
                </a:solidFill>
                <a:latin typeface="Century Gothic" pitchFamily="34" charset="0"/>
              </a:rPr>
              <a:t>(mm)</a:t>
            </a:r>
            <a:endParaRPr lang="it-IT" sz="1700" b="1">
              <a:solidFill>
                <a:srgbClr val="000000"/>
              </a:solidFill>
              <a:latin typeface="Century Gothic" pitchFamily="34" charset="0"/>
            </a:endParaRPr>
          </a:p>
          <a:p>
            <a:pPr algn="ctr" defTabSz="781050" eaLnBrk="0" hangingPunct="0"/>
            <a:r>
              <a:rPr lang="it-IT" sz="1100" b="1">
                <a:solidFill>
                  <a:srgbClr val="000000"/>
                </a:solidFill>
                <a:latin typeface="Century Gothic" pitchFamily="34" charset="0"/>
              </a:rPr>
              <a:t>2600 – 3100 – 3450 – 3700 (solo con carreggiata allargata)</a:t>
            </a:r>
          </a:p>
        </p:txBody>
      </p:sp>
      <p:sp>
        <p:nvSpPr>
          <p:cNvPr id="3198" name="Text Box 47"/>
          <p:cNvSpPr txBox="1">
            <a:spLocks noChangeArrowheads="1"/>
          </p:cNvSpPr>
          <p:nvPr/>
        </p:nvSpPr>
        <p:spPr bwMode="auto">
          <a:xfrm>
            <a:off x="15621000" y="228600"/>
            <a:ext cx="13716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79" tIns="38939" rIns="77879" bIns="38939">
            <a:spAutoFit/>
          </a:bodyPr>
          <a:lstStyle/>
          <a:p>
            <a:pPr defTabSz="781050" eaLnBrk="0" hangingPunct="0"/>
            <a:r>
              <a:rPr lang="it-IT" sz="1200" b="1">
                <a:solidFill>
                  <a:srgbClr val="FFFFFF"/>
                </a:solidFill>
                <a:latin typeface="Century Gothic" pitchFamily="34" charset="0"/>
              </a:rPr>
              <a:t>TELAIO</a:t>
            </a:r>
          </a:p>
          <a:p>
            <a:pPr defTabSz="781050" eaLnBrk="0" hangingPunct="0"/>
            <a:r>
              <a:rPr lang="it-IT" sz="900">
                <a:solidFill>
                  <a:srgbClr val="000000"/>
                </a:solidFill>
                <a:latin typeface="Century Gothic" pitchFamily="34" charset="0"/>
              </a:rPr>
              <a:t>Estremamente rigido con la sua peculiare sezione tubolare possiede un contro telaio saldato, integralmente studiato,sviluppato e costruito da BREMACH per usi estremi.</a:t>
            </a:r>
            <a:endParaRPr lang="it-IT" sz="7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3199" name="Line 252"/>
          <p:cNvSpPr>
            <a:spLocks noChangeShapeType="1"/>
          </p:cNvSpPr>
          <p:nvPr/>
        </p:nvSpPr>
        <p:spPr bwMode="auto">
          <a:xfrm flipH="1">
            <a:off x="16764000" y="2286000"/>
            <a:ext cx="0" cy="28956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200" name="Line 253"/>
          <p:cNvSpPr>
            <a:spLocks noChangeShapeType="1"/>
          </p:cNvSpPr>
          <p:nvPr/>
        </p:nvSpPr>
        <p:spPr bwMode="auto">
          <a:xfrm flipV="1">
            <a:off x="14097000" y="6019800"/>
            <a:ext cx="1295400" cy="22098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201" name="Line 255"/>
          <p:cNvSpPr>
            <a:spLocks noChangeShapeType="1"/>
          </p:cNvSpPr>
          <p:nvPr/>
        </p:nvSpPr>
        <p:spPr bwMode="auto">
          <a:xfrm flipV="1">
            <a:off x="15773400" y="6629400"/>
            <a:ext cx="1143000" cy="19050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202" name="Line 256"/>
          <p:cNvSpPr>
            <a:spLocks noChangeShapeType="1"/>
          </p:cNvSpPr>
          <p:nvPr/>
        </p:nvSpPr>
        <p:spPr bwMode="auto">
          <a:xfrm flipH="1" flipV="1">
            <a:off x="18669000" y="6096000"/>
            <a:ext cx="1600200" cy="5334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203" name="Line 257"/>
          <p:cNvSpPr>
            <a:spLocks noChangeShapeType="1"/>
          </p:cNvSpPr>
          <p:nvPr/>
        </p:nvSpPr>
        <p:spPr bwMode="auto">
          <a:xfrm flipH="1" flipV="1">
            <a:off x="17907000" y="5638800"/>
            <a:ext cx="2209800" cy="20574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204" name="Line 266"/>
          <p:cNvSpPr>
            <a:spLocks noChangeShapeType="1"/>
          </p:cNvSpPr>
          <p:nvPr/>
        </p:nvSpPr>
        <p:spPr bwMode="auto">
          <a:xfrm>
            <a:off x="12725400" y="3505200"/>
            <a:ext cx="1905000" cy="25908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205" name="Rectangle 81"/>
          <p:cNvSpPr>
            <a:spLocks noChangeArrowheads="1"/>
          </p:cNvSpPr>
          <p:nvPr/>
        </p:nvSpPr>
        <p:spPr bwMode="auto">
          <a:xfrm>
            <a:off x="4114800" y="7010400"/>
            <a:ext cx="3962400" cy="43434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</p:spPr>
        <p:txBody>
          <a:bodyPr wrap="none" lIns="77889" tIns="38944" rIns="77889" bIns="38944" anchor="ctr"/>
          <a:lstStyle/>
          <a:p>
            <a:pPr defTabSz="779463" eaLnBrk="0" hangingPunct="0"/>
            <a:endParaRPr lang="it-IT" sz="3300">
              <a:latin typeface="Tahoma" pitchFamily="34" charset="0"/>
            </a:endParaRPr>
          </a:p>
        </p:txBody>
      </p:sp>
      <p:pic>
        <p:nvPicPr>
          <p:cNvPr id="3206" name="Picture 277" descr="cabine305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457200" y="7499446"/>
            <a:ext cx="3278238" cy="234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7" name="Picture 275" descr="lama-neve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4572000" y="7239000"/>
            <a:ext cx="30480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8" name="Picture 276" descr="allest03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4572000" y="9144000"/>
            <a:ext cx="3048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09" name="Rectangle 81"/>
          <p:cNvSpPr>
            <a:spLocks noChangeArrowheads="1"/>
          </p:cNvSpPr>
          <p:nvPr/>
        </p:nvSpPr>
        <p:spPr bwMode="auto">
          <a:xfrm>
            <a:off x="12877800" y="152400"/>
            <a:ext cx="2514600" cy="2590800"/>
          </a:xfrm>
          <a:prstGeom prst="rect">
            <a:avLst/>
          </a:prstGeom>
          <a:solidFill>
            <a:srgbClr val="C0C0C0"/>
          </a:solidFill>
          <a:ln w="50800">
            <a:solidFill>
              <a:srgbClr val="FFFFFF"/>
            </a:solidFill>
            <a:miter lim="800000"/>
            <a:headEnd/>
            <a:tailEnd/>
          </a:ln>
        </p:spPr>
        <p:txBody>
          <a:bodyPr wrap="none" lIns="77879" tIns="38939" rIns="77879" bIns="38939" anchor="ctr"/>
          <a:lstStyle/>
          <a:p>
            <a:pPr defTabSz="781050" eaLnBrk="0" hangingPunct="0"/>
            <a:endParaRPr lang="it-IT" sz="3300">
              <a:latin typeface="Tahoma" pitchFamily="34" charset="0"/>
            </a:endParaRPr>
          </a:p>
        </p:txBody>
      </p:sp>
      <p:pic>
        <p:nvPicPr>
          <p:cNvPr id="3210" name="Picture 280" descr="portata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12954000" y="457200"/>
            <a:ext cx="15605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11" name="Text Box 84"/>
          <p:cNvSpPr txBox="1">
            <a:spLocks noChangeArrowheads="1"/>
          </p:cNvSpPr>
          <p:nvPr/>
        </p:nvSpPr>
        <p:spPr bwMode="auto">
          <a:xfrm>
            <a:off x="13792200" y="2405063"/>
            <a:ext cx="1584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879" tIns="38939" rIns="77879" bIns="38939">
            <a:spAutoFit/>
          </a:bodyPr>
          <a:lstStyle/>
          <a:p>
            <a:pPr defTabSz="781050" eaLnBrk="0" hangingPunct="0"/>
            <a:r>
              <a:rPr lang="it-IT" sz="1700" b="1">
                <a:solidFill>
                  <a:srgbClr val="000000"/>
                </a:solidFill>
                <a:latin typeface="Century Gothic" pitchFamily="34" charset="0"/>
              </a:rPr>
              <a:t>6.0 T </a:t>
            </a:r>
            <a:r>
              <a:rPr lang="it-IT" sz="1100" b="1">
                <a:solidFill>
                  <a:srgbClr val="000000"/>
                </a:solidFill>
                <a:latin typeface="Century Gothic" pitchFamily="34" charset="0"/>
              </a:rPr>
              <a:t>telaio 5.0 mm</a:t>
            </a:r>
          </a:p>
        </p:txBody>
      </p:sp>
      <p:sp>
        <p:nvSpPr>
          <p:cNvPr id="3212" name="Text Box 84"/>
          <p:cNvSpPr txBox="1">
            <a:spLocks noChangeArrowheads="1"/>
          </p:cNvSpPr>
          <p:nvPr/>
        </p:nvSpPr>
        <p:spPr bwMode="auto">
          <a:xfrm>
            <a:off x="13808075" y="152400"/>
            <a:ext cx="1584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879" tIns="38939" rIns="77879" bIns="38939">
            <a:spAutoFit/>
          </a:bodyPr>
          <a:lstStyle/>
          <a:p>
            <a:pPr defTabSz="781050" eaLnBrk="0" hangingPunct="0"/>
            <a:r>
              <a:rPr lang="it-IT" sz="1700" b="1">
                <a:solidFill>
                  <a:srgbClr val="000000"/>
                </a:solidFill>
                <a:latin typeface="Century Gothic" pitchFamily="34" charset="0"/>
              </a:rPr>
              <a:t>3.5 T </a:t>
            </a:r>
            <a:r>
              <a:rPr lang="it-IT" sz="1100" b="1">
                <a:solidFill>
                  <a:srgbClr val="000000"/>
                </a:solidFill>
                <a:latin typeface="Century Gothic" pitchFamily="34" charset="0"/>
              </a:rPr>
              <a:t>telaio 3.0 mm</a:t>
            </a:r>
          </a:p>
        </p:txBody>
      </p:sp>
      <p:sp>
        <p:nvSpPr>
          <p:cNvPr id="3213" name="Text Box 47"/>
          <p:cNvSpPr txBox="1">
            <a:spLocks noChangeArrowheads="1"/>
          </p:cNvSpPr>
          <p:nvPr/>
        </p:nvSpPr>
        <p:spPr bwMode="auto">
          <a:xfrm>
            <a:off x="12877800" y="201613"/>
            <a:ext cx="13716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79" tIns="38939" rIns="77879" bIns="38939">
            <a:spAutoFit/>
          </a:bodyPr>
          <a:lstStyle/>
          <a:p>
            <a:pPr defTabSz="781050" eaLnBrk="0" hangingPunct="0"/>
            <a:r>
              <a:rPr lang="it-IT" sz="1200" b="1">
                <a:solidFill>
                  <a:srgbClr val="FFFFFF"/>
                </a:solidFill>
                <a:latin typeface="Century Gothic" pitchFamily="34" charset="0"/>
              </a:rPr>
              <a:t>M.T.T.</a:t>
            </a:r>
            <a:endParaRPr lang="it-IT" sz="7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3214" name="Line 283"/>
          <p:cNvSpPr>
            <a:spLocks noChangeShapeType="1"/>
          </p:cNvSpPr>
          <p:nvPr/>
        </p:nvSpPr>
        <p:spPr bwMode="auto">
          <a:xfrm>
            <a:off x="14249400" y="2743200"/>
            <a:ext cx="1981200" cy="25908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it-IT"/>
          </a:p>
        </p:txBody>
      </p:sp>
      <p:pic>
        <p:nvPicPr>
          <p:cNvPr id="3215" name="Picture 288" descr="logo_bremach-vuoto"/>
          <p:cNvPicPr>
            <a:picLocks noGrp="1" noChangeAspect="1" noChangeArrowheads="1"/>
          </p:cNvPicPr>
          <p:nvPr>
            <p:ph/>
          </p:nvPr>
        </p:nvPicPr>
        <p:blipFill>
          <a:blip r:embed="rId21" cstate="email"/>
          <a:srcRect/>
          <a:stretch>
            <a:fillRect/>
          </a:stretch>
        </p:blipFill>
        <p:spPr>
          <a:xfrm>
            <a:off x="927100" y="10123488"/>
            <a:ext cx="2160588" cy="863600"/>
          </a:xfrm>
          <a:noFill/>
        </p:spPr>
      </p:pic>
      <p:pic>
        <p:nvPicPr>
          <p:cNvPr id="3216" name="Picture 290" descr="E:\ZF-Logo.jp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8534400" y="10591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7" name="Picture 291" descr="E:\ALLISONlogo.jpg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11201400" y="10525125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8" name="Picture 294" descr="E:\passo.png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17068800" y="576263"/>
            <a:ext cx="28194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19" name="Text Box 47"/>
          <p:cNvSpPr txBox="1">
            <a:spLocks noChangeArrowheads="1"/>
          </p:cNvSpPr>
          <p:nvPr/>
        </p:nvSpPr>
        <p:spPr bwMode="auto">
          <a:xfrm>
            <a:off x="20421600" y="3811588"/>
            <a:ext cx="16033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79" tIns="38939" rIns="77879" bIns="38939">
            <a:spAutoFit/>
          </a:bodyPr>
          <a:lstStyle/>
          <a:p>
            <a:pPr defTabSz="781050" eaLnBrk="0" hangingPunct="0"/>
            <a:r>
              <a:rPr lang="it-IT" sz="1200" b="1">
                <a:solidFill>
                  <a:srgbClr val="FFFFFF"/>
                </a:solidFill>
                <a:latin typeface="Century Gothic" pitchFamily="34" charset="0"/>
              </a:rPr>
              <a:t>DIFFERENZIALI </a:t>
            </a:r>
          </a:p>
          <a:p>
            <a:pPr defTabSz="781050" eaLnBrk="0" hangingPunct="0"/>
            <a:r>
              <a:rPr lang="it-IT" sz="900">
                <a:solidFill>
                  <a:srgbClr val="000000"/>
                </a:solidFill>
                <a:latin typeface="Century Gothic" pitchFamily="34" charset="0"/>
              </a:rPr>
              <a:t>Di tipo auto bloccante , è progettato per impedire la perdita completa di trazione che si verifica con un differenziale convenzionale, quando una ruota slitta. </a:t>
            </a:r>
          </a:p>
          <a:p>
            <a:pPr defTabSz="781050" eaLnBrk="0" hangingPunct="0"/>
            <a:r>
              <a:rPr lang="it-IT" sz="900">
                <a:solidFill>
                  <a:srgbClr val="000000"/>
                </a:solidFill>
                <a:latin typeface="Century Gothic" pitchFamily="34" charset="0"/>
              </a:rPr>
              <a:t>Più trazione, più velocità.</a:t>
            </a:r>
          </a:p>
        </p:txBody>
      </p:sp>
      <p:sp>
        <p:nvSpPr>
          <p:cNvPr id="3220" name="Line 296"/>
          <p:cNvSpPr>
            <a:spLocks noChangeShapeType="1"/>
          </p:cNvSpPr>
          <p:nvPr/>
        </p:nvSpPr>
        <p:spPr bwMode="auto">
          <a:xfrm flipH="1">
            <a:off x="18059400" y="4724400"/>
            <a:ext cx="2286000" cy="5334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it-IT"/>
          </a:p>
        </p:txBody>
      </p:sp>
      <p:pic>
        <p:nvPicPr>
          <p:cNvPr id="3221" name="Picture 298" descr="E:\engine-power-torque-F1C_170cv.jpg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8610600" y="3349625"/>
            <a:ext cx="124777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22" name="Rectangle 81"/>
          <p:cNvSpPr>
            <a:spLocks noChangeArrowheads="1"/>
          </p:cNvSpPr>
          <p:nvPr/>
        </p:nvSpPr>
        <p:spPr bwMode="auto">
          <a:xfrm>
            <a:off x="16687800" y="7715250"/>
            <a:ext cx="2743200" cy="1885950"/>
          </a:xfrm>
          <a:prstGeom prst="rect">
            <a:avLst/>
          </a:prstGeom>
          <a:solidFill>
            <a:srgbClr val="C0C0C0"/>
          </a:solidFill>
          <a:ln w="50800">
            <a:solidFill>
              <a:srgbClr val="FFFFFF"/>
            </a:solidFill>
            <a:miter lim="800000"/>
            <a:headEnd/>
            <a:tailEnd/>
          </a:ln>
        </p:spPr>
        <p:txBody>
          <a:bodyPr wrap="none" lIns="77879" tIns="38939" rIns="77879" bIns="38939" anchor="ctr"/>
          <a:lstStyle/>
          <a:p>
            <a:pPr defTabSz="781050" eaLnBrk="0" hangingPunct="0"/>
            <a:endParaRPr lang="it-IT" sz="3300">
              <a:latin typeface="Tahoma" pitchFamily="34" charset="0"/>
            </a:endParaRPr>
          </a:p>
        </p:txBody>
      </p:sp>
      <p:sp>
        <p:nvSpPr>
          <p:cNvPr id="3223" name="Text Box 47"/>
          <p:cNvSpPr txBox="1">
            <a:spLocks noChangeArrowheads="1"/>
          </p:cNvSpPr>
          <p:nvPr/>
        </p:nvSpPr>
        <p:spPr bwMode="auto">
          <a:xfrm>
            <a:off x="16687800" y="7754938"/>
            <a:ext cx="27432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79" tIns="38939" rIns="77879" bIns="38939">
            <a:spAutoFit/>
          </a:bodyPr>
          <a:lstStyle/>
          <a:p>
            <a:pPr defTabSz="781050" eaLnBrk="0" hangingPunct="0"/>
            <a:r>
              <a:rPr lang="it-IT" sz="1200" b="1">
                <a:solidFill>
                  <a:srgbClr val="FFFFFF"/>
                </a:solidFill>
                <a:latin typeface="Century Gothic" pitchFamily="34" charset="0"/>
              </a:rPr>
              <a:t>CARREGGIATE: </a:t>
            </a:r>
            <a:r>
              <a:rPr lang="it-IT" sz="900">
                <a:solidFill>
                  <a:srgbClr val="000000"/>
                </a:solidFill>
                <a:latin typeface="Century Gothic" pitchFamily="34" charset="0"/>
              </a:rPr>
              <a:t>2 carreggiata disponibili : standard e maggiorata (+160mm)</a:t>
            </a:r>
            <a:endParaRPr lang="it-IT" sz="70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3224" name="Picture 305" descr="E:\ponti-larghi.jpg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18095913" y="8153400"/>
            <a:ext cx="12588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5" name="Picture 306" descr="E:\ponti-stretti.jpg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16764000" y="8153400"/>
            <a:ext cx="12588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26" name="Line 307"/>
          <p:cNvSpPr>
            <a:spLocks noChangeShapeType="1"/>
          </p:cNvSpPr>
          <p:nvPr/>
        </p:nvSpPr>
        <p:spPr bwMode="auto">
          <a:xfrm flipV="1">
            <a:off x="18364200" y="6324600"/>
            <a:ext cx="0" cy="13716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it-IT"/>
          </a:p>
        </p:txBody>
      </p:sp>
      <p:pic>
        <p:nvPicPr>
          <p:cNvPr id="3227" name="Picture 308" descr="E:\engine-power-torque-F1A_116E5.jpg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8610600" y="1143000"/>
            <a:ext cx="12461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8" name="Picture 310" descr="E:\quaife2.png"/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21793200" y="3962400"/>
            <a:ext cx="1752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9" name="Picture 311" descr="E:\cambio7m.png"/>
          <p:cNvPicPr>
            <a:picLocks noChangeAspect="1" noChangeArrowheads="1"/>
          </p:cNvPicPr>
          <p:nvPr/>
        </p:nvPicPr>
        <p:blipFill>
          <a:blip r:embed="rId30" cstate="email"/>
          <a:srcRect/>
          <a:stretch>
            <a:fillRect/>
          </a:stretch>
        </p:blipFill>
        <p:spPr bwMode="auto">
          <a:xfrm>
            <a:off x="21131213" y="2362200"/>
            <a:ext cx="24907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31" name="Text Box 84"/>
          <p:cNvSpPr txBox="1">
            <a:spLocks noChangeArrowheads="1"/>
          </p:cNvSpPr>
          <p:nvPr/>
        </p:nvSpPr>
        <p:spPr bwMode="auto">
          <a:xfrm>
            <a:off x="11607800" y="4735513"/>
            <a:ext cx="10414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879" tIns="38939" rIns="77879" bIns="38939">
            <a:spAutoFit/>
          </a:bodyPr>
          <a:lstStyle/>
          <a:p>
            <a:pPr algn="r" defTabSz="781050" eaLnBrk="0" hangingPunct="0"/>
            <a:r>
              <a:rPr lang="it-IT" sz="1700" b="1" dirty="0">
                <a:solidFill>
                  <a:srgbClr val="000000"/>
                </a:solidFill>
                <a:latin typeface="Century Gothic" pitchFamily="34" charset="0"/>
              </a:rPr>
              <a:t>F1C</a:t>
            </a:r>
          </a:p>
          <a:p>
            <a:pPr algn="r" defTabSz="781050" eaLnBrk="0" hangingPunct="0"/>
            <a:r>
              <a:rPr lang="it-IT" sz="1100" b="1" dirty="0">
                <a:solidFill>
                  <a:srgbClr val="000000"/>
                </a:solidFill>
                <a:latin typeface="Century Gothic" pitchFamily="34" charset="0"/>
              </a:rPr>
              <a:t>3.0 l  - 170 cv</a:t>
            </a:r>
          </a:p>
          <a:p>
            <a:pPr algn="r" defTabSz="781050" eaLnBrk="0" hangingPunct="0"/>
            <a:r>
              <a:rPr lang="it-IT" sz="1100" b="1" dirty="0">
                <a:solidFill>
                  <a:srgbClr val="000000"/>
                </a:solidFill>
                <a:latin typeface="Century Gothic" pitchFamily="34" charset="0"/>
              </a:rPr>
              <a:t>Euro 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0288166" y="3137570"/>
            <a:ext cx="1564317" cy="209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763</Words>
  <Application>Microsoft Office PowerPoint</Application>
  <PresentationFormat>Personalizzato</PresentationFormat>
  <Paragraphs>152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Struttura predefinita</vt:lpstr>
      <vt:lpstr>Diapositiva 2</vt:lpstr>
      <vt:lpstr>Diapositiva 3</vt:lpstr>
    </vt:vector>
  </TitlesOfParts>
  <Company>Darmak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Adriano</dc:creator>
  <cp:lastModifiedBy>Angelo Adriano</cp:lastModifiedBy>
  <cp:revision>48</cp:revision>
  <dcterms:created xsi:type="dcterms:W3CDTF">2009-05-27T06:04:12Z</dcterms:created>
  <dcterms:modified xsi:type="dcterms:W3CDTF">2011-05-10T17:31:59Z</dcterms:modified>
</cp:coreProperties>
</file>